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B5E521-22C4-4469-B988-1E9E1FE3140D}">
  <a:tblStyle styleId="{66B5E521-22C4-4469-B988-1E9E1FE314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005bcbbae7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005bcbbae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05bcbbae7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05bcbbae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05bcbbae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05bcbbae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05bcbbae7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05bcbbae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05bcbbae7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05bcbbae7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05bcbbae7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05bcbbae7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05bcbbae7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005bcbbae7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05bcbbae7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05bcbbae7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005bcbbae7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005bcbbae7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005bcbbae7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005bcbbae7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05bcbbae7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005bcbbae7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005bcbbae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005bcbbae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005bcbbae7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005bcbbae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05bcbbae7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05bcbbae7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005bcbbae7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005bcbbae7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05bcbbae7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05bcbbae7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005bcbbae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005bcbbae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05bcbbae7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05bcbbae7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05bcbbae7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05bcbbae7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005bcbbae7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005bcbbae7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005bcbbae7_0_5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005bcbbae7_0_5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005bcbbae7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005bcbbae7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05bcbbae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005bcbbae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05bcbbae7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05bcbbae7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005bcbbae7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005bcbbae7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005bcbbae7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005bcbbae7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005bcbbae7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005bcbbae7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05bcbbae7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05bcbbae7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005bcbbae7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005bcbbae7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005bcbbae7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005bcbbae7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005bcbbae7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005bcbbae7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05bcbbae7_0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05bcbbae7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05bcbbae7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05bcbbae7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005bcbbae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005bcbbae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005bcbbae7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005bcbbae7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005bcbbae7_0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005bcbbae7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005bcbbae7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005bcbbae7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005bcbbae7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005bcbbae7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05bcbbae7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05bcbbae7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0df9e5f2c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0df9e5f2c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05bcbbae7_0_1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05bcbbae7_0_1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05bcbbae7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05bcbbae7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005bcbbae7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005bcbbae7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005bcbbae7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005bcbbae7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005bcbbae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005bcbbae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005bcbbae7_0_1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005bcbbae7_0_1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005bcbbae7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005bcbbae7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005bcbbae7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005bcbbae7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005bcbbae7_0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3005bcbbae7_0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df9e5f2c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df9e5f2c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0df9e5f2c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0df9e5f2c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0df9e5f2c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0df9e5f2c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0df9e5f2c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0df9e5f2c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0df9e5f2c4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0df9e5f2c4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0e6a18696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0e6a18696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05bcbbae7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05bcbbae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0df9e5f2c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0df9e5f2c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0df9e5f2c4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0df9e5f2c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0df9e5f2c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0df9e5f2c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0e6a1869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0e6a1869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0e6a18696f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0e6a18696f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0e6a18696f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0e6a18696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0e6a18696f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0e6a18696f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0df9e5f2c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30df9e5f2c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0df9e5f2c4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0df9e5f2c4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0e6a18696f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30e6a18696f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05bcbbae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05bcbbae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0e6a18696f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0e6a18696f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0e6a18696f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0e6a18696f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0e6a18696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0e6a18696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e6a18696f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e6a18696f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0e6a18696f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0e6a18696f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0e6a18696f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0e6a18696f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0e6a18696f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0e6a18696f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0e6a18696f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0e6a18696f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0e6a18696f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0e6a18696f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0e6a18696f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0e6a18696f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005bcbbae7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005bcbbae7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0e6a18696f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0e6a18696f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e6a18696f_2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e6a18696f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0e6a18696f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0e6a18696f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0e6a18696f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0e6a18696f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0e6a18696f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0e6a18696f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1056a6aa1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31056a6aa1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1056a6aa1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1056a6aa1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1056a6aa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1056a6aa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1056a6aa1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31056a6aa1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1056a6aa1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1056a6aa1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005bcbbae7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005bcbbae7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107d49d6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107d49d6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1056a6aa1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1056a6aa1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056a6aa1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1056a6aa1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31056a6aa1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31056a6aa1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1056a6aa1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1056a6aa1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1056a6aa1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1056a6aa1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1056a6aa1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1056a6aa1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d5208828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2d5208828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25.png"/><Relationship Id="rId13" Type="http://schemas.openxmlformats.org/officeDocument/2006/relationships/image" Target="../media/image32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23.png"/><Relationship Id="rId7" Type="http://schemas.openxmlformats.org/officeDocument/2006/relationships/image" Target="../media/image6.png"/><Relationship Id="rId8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2.png"/><Relationship Id="rId4" Type="http://schemas.openxmlformats.org/officeDocument/2006/relationships/image" Target="../media/image29.png"/><Relationship Id="rId9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w3schools.com/js/js_versions.asp" TargetMode="External"/><Relationship Id="rId4" Type="http://schemas.openxmlformats.org/officeDocument/2006/relationships/image" Target="../media/image19.png"/><Relationship Id="rId5" Type="http://schemas.openxmlformats.org/officeDocument/2006/relationships/hyperlink" Target="https://www.w3schools.com/js/js_versions.asp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babeljs.io/repl#?browsers=ie%2010&amp;build=&amp;builtIns=false&amp;corejs=false&amp;spec=false&amp;loose=false&amp;code_lz=BQSgBAvAfGDeBQBjA9gOwM7IDYFMB0WyA5sAEQAuO65pIA3PAL7zwBuAhgE5iXWRjB2AGgBG4aHHgBITjnIBXTqjDsA1CIaMgA&amp;debug=false&amp;forceAllTransforms=false&amp;shippedProposals=false&amp;circleciRepo=&amp;evaluate=false&amp;fileSize=false&amp;timeTravel=false&amp;sourceType=script&amp;lineWrap=false&amp;presets=env&amp;prettier=false&amp;targets=&amp;version=7.16.4&amp;externalPlugins=&amp;assumptions=%7B%7D" TargetMode="External"/><Relationship Id="rId4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Relationship Id="rId4" Type="http://schemas.openxmlformats.org/officeDocument/2006/relationships/image" Target="../media/image40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4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hyperlink" Target="https://www.w3schools.com/tags/tag_footer.asp" TargetMode="External"/><Relationship Id="rId190" Type="http://schemas.openxmlformats.org/officeDocument/2006/relationships/hyperlink" Target="https://www.w3schools.com/tags/tag_var.asp" TargetMode="External"/><Relationship Id="rId42" Type="http://schemas.openxmlformats.org/officeDocument/2006/relationships/hyperlink" Target="https://www.w3schools.com/tags/tag_form.asp" TargetMode="External"/><Relationship Id="rId41" Type="http://schemas.openxmlformats.org/officeDocument/2006/relationships/hyperlink" Target="https://www.w3schools.com/tags/tag_footer.asp" TargetMode="External"/><Relationship Id="rId44" Type="http://schemas.openxmlformats.org/officeDocument/2006/relationships/hyperlink" Target="https://www.w3schools.com/tags/tag_hn.asp" TargetMode="External"/><Relationship Id="rId43" Type="http://schemas.openxmlformats.org/officeDocument/2006/relationships/hyperlink" Target="https://www.w3schools.com/tags/tag_form.asp" TargetMode="External"/><Relationship Id="rId46" Type="http://schemas.openxmlformats.org/officeDocument/2006/relationships/hyperlink" Target="https://www.w3schools.com/tags/tag_hn.asp" TargetMode="External"/><Relationship Id="rId45" Type="http://schemas.openxmlformats.org/officeDocument/2006/relationships/hyperlink" Target="https://www.w3schools.com/tags/tag_hn.asp" TargetMode="External"/><Relationship Id="rId191" Type="http://schemas.openxmlformats.org/officeDocument/2006/relationships/hyperlink" Target="https://www.w3schools.com/tags/tag_var.asp" TargetMode="External"/><Relationship Id="rId107" Type="http://schemas.openxmlformats.org/officeDocument/2006/relationships/hyperlink" Target="https://www.w3schools.com/tags/tag_bdo.asp" TargetMode="External"/><Relationship Id="rId106" Type="http://schemas.openxmlformats.org/officeDocument/2006/relationships/hyperlink" Target="https://www.w3schools.com/tags/tag_bdo.asp" TargetMode="External"/><Relationship Id="rId105" Type="http://schemas.openxmlformats.org/officeDocument/2006/relationships/hyperlink" Target="https://www.w3schools.com/tags/tag_bdo.asp" TargetMode="External"/><Relationship Id="rId104" Type="http://schemas.openxmlformats.org/officeDocument/2006/relationships/hyperlink" Target="https://www.w3schools.com/tags/tag_b.asp" TargetMode="External"/><Relationship Id="rId109" Type="http://schemas.openxmlformats.org/officeDocument/2006/relationships/hyperlink" Target="https://www.w3schools.com/tags/tag_big.asp" TargetMode="External"/><Relationship Id="rId108" Type="http://schemas.openxmlformats.org/officeDocument/2006/relationships/hyperlink" Target="https://www.w3schools.com/tags/tag_big.asp" TargetMode="External"/><Relationship Id="rId48" Type="http://schemas.openxmlformats.org/officeDocument/2006/relationships/hyperlink" Target="https://www.w3schools.com/tags/tag_hn.asp" TargetMode="External"/><Relationship Id="rId187" Type="http://schemas.openxmlformats.org/officeDocument/2006/relationships/hyperlink" Target="https://www.w3schools.com/tags/tag_tt.asp" TargetMode="External"/><Relationship Id="rId47" Type="http://schemas.openxmlformats.org/officeDocument/2006/relationships/hyperlink" Target="https://www.w3schools.com/tags/tag_hn.asp" TargetMode="External"/><Relationship Id="rId186" Type="http://schemas.openxmlformats.org/officeDocument/2006/relationships/hyperlink" Target="https://www.w3schools.com/tags/tag_tt.asp" TargetMode="External"/><Relationship Id="rId185" Type="http://schemas.openxmlformats.org/officeDocument/2006/relationships/hyperlink" Target="https://www.w3schools.com/tags/tag_time.asp" TargetMode="External"/><Relationship Id="rId49" Type="http://schemas.openxmlformats.org/officeDocument/2006/relationships/hyperlink" Target="https://www.w3schools.com/tags/tag_hn.asp" TargetMode="External"/><Relationship Id="rId184" Type="http://schemas.openxmlformats.org/officeDocument/2006/relationships/hyperlink" Target="https://www.w3schools.com/tags/tag_time.asp" TargetMode="External"/><Relationship Id="rId103" Type="http://schemas.openxmlformats.org/officeDocument/2006/relationships/hyperlink" Target="https://www.w3schools.com/tags/tag_b.asp" TargetMode="External"/><Relationship Id="rId102" Type="http://schemas.openxmlformats.org/officeDocument/2006/relationships/hyperlink" Target="https://www.w3schools.com/tags/tag_b.asp" TargetMode="External"/><Relationship Id="rId101" Type="http://schemas.openxmlformats.org/officeDocument/2006/relationships/hyperlink" Target="https://www.w3schools.com/tags/tag_acronym.asp" TargetMode="External"/><Relationship Id="rId189" Type="http://schemas.openxmlformats.org/officeDocument/2006/relationships/hyperlink" Target="https://www.w3schools.com/tags/tag_var.asp" TargetMode="External"/><Relationship Id="rId100" Type="http://schemas.openxmlformats.org/officeDocument/2006/relationships/hyperlink" Target="https://www.w3schools.com/tags/tag_acronym.asp" TargetMode="External"/><Relationship Id="rId188" Type="http://schemas.openxmlformats.org/officeDocument/2006/relationships/hyperlink" Target="https://www.w3schools.com/tags/tag_tt.asp" TargetMode="External"/><Relationship Id="rId31" Type="http://schemas.openxmlformats.org/officeDocument/2006/relationships/hyperlink" Target="https://www.w3schools.com/tags/tag_fieldset.asp" TargetMode="External"/><Relationship Id="rId30" Type="http://schemas.openxmlformats.org/officeDocument/2006/relationships/hyperlink" Target="https://www.w3schools.com/tags/tag_fieldset.asp" TargetMode="External"/><Relationship Id="rId33" Type="http://schemas.openxmlformats.org/officeDocument/2006/relationships/hyperlink" Target="https://www.w3schools.com/tags/tag_figcaption.asp" TargetMode="External"/><Relationship Id="rId183" Type="http://schemas.openxmlformats.org/officeDocument/2006/relationships/hyperlink" Target="https://www.w3schools.com/tags/tag_time.asp" TargetMode="External"/><Relationship Id="rId32" Type="http://schemas.openxmlformats.org/officeDocument/2006/relationships/hyperlink" Target="https://www.w3schools.com/tags/tag_fieldset.asp" TargetMode="External"/><Relationship Id="rId182" Type="http://schemas.openxmlformats.org/officeDocument/2006/relationships/hyperlink" Target="https://www.w3schools.com/tags/tag_textarea.asp" TargetMode="External"/><Relationship Id="rId35" Type="http://schemas.openxmlformats.org/officeDocument/2006/relationships/hyperlink" Target="https://www.w3schools.com/tags/tag_figcaption.asp" TargetMode="External"/><Relationship Id="rId181" Type="http://schemas.openxmlformats.org/officeDocument/2006/relationships/hyperlink" Target="https://www.w3schools.com/tags/tag_textarea.asp" TargetMode="External"/><Relationship Id="rId34" Type="http://schemas.openxmlformats.org/officeDocument/2006/relationships/hyperlink" Target="https://www.w3schools.com/tags/tag_figcaption.asp" TargetMode="External"/><Relationship Id="rId180" Type="http://schemas.openxmlformats.org/officeDocument/2006/relationships/hyperlink" Target="https://www.w3schools.com/tags/tag_textarea.asp" TargetMode="External"/><Relationship Id="rId37" Type="http://schemas.openxmlformats.org/officeDocument/2006/relationships/hyperlink" Target="https://www.w3schools.com/tags/tag_figure.asp" TargetMode="External"/><Relationship Id="rId176" Type="http://schemas.openxmlformats.org/officeDocument/2006/relationships/hyperlink" Target="https://www.w3schools.com/tags/tag_sub.asp" TargetMode="External"/><Relationship Id="rId36" Type="http://schemas.openxmlformats.org/officeDocument/2006/relationships/hyperlink" Target="https://www.w3schools.com/tags/tag_figure.asp" TargetMode="External"/><Relationship Id="rId175" Type="http://schemas.openxmlformats.org/officeDocument/2006/relationships/hyperlink" Target="https://www.w3schools.com/tags/tag_sub.asp" TargetMode="External"/><Relationship Id="rId39" Type="http://schemas.openxmlformats.org/officeDocument/2006/relationships/hyperlink" Target="https://www.w3schools.com/tags/tag_footer.asp" TargetMode="External"/><Relationship Id="rId174" Type="http://schemas.openxmlformats.org/officeDocument/2006/relationships/hyperlink" Target="https://www.w3schools.com/tags/tag_sub.asp" TargetMode="External"/><Relationship Id="rId38" Type="http://schemas.openxmlformats.org/officeDocument/2006/relationships/hyperlink" Target="https://www.w3schools.com/tags/tag_figure.asp" TargetMode="External"/><Relationship Id="rId173" Type="http://schemas.openxmlformats.org/officeDocument/2006/relationships/hyperlink" Target="https://www.w3schools.com/tags/tag_strong.asp" TargetMode="External"/><Relationship Id="rId179" Type="http://schemas.openxmlformats.org/officeDocument/2006/relationships/hyperlink" Target="https://www.w3schools.com/tags/tag_sup.asp" TargetMode="External"/><Relationship Id="rId178" Type="http://schemas.openxmlformats.org/officeDocument/2006/relationships/hyperlink" Target="https://www.w3schools.com/tags/tag_sup.asp" TargetMode="External"/><Relationship Id="rId177" Type="http://schemas.openxmlformats.org/officeDocument/2006/relationships/hyperlink" Target="https://www.w3schools.com/tags/tag_sup.asp" TargetMode="External"/><Relationship Id="rId20" Type="http://schemas.openxmlformats.org/officeDocument/2006/relationships/hyperlink" Target="https://www.w3schools.com/tags/tag_dd.asp" TargetMode="External"/><Relationship Id="rId22" Type="http://schemas.openxmlformats.org/officeDocument/2006/relationships/hyperlink" Target="https://www.w3schools.com/tags/tag_div.asp" TargetMode="External"/><Relationship Id="rId21" Type="http://schemas.openxmlformats.org/officeDocument/2006/relationships/hyperlink" Target="https://www.w3schools.com/tags/tag_div.asp" TargetMode="External"/><Relationship Id="rId24" Type="http://schemas.openxmlformats.org/officeDocument/2006/relationships/hyperlink" Target="https://www.w3schools.com/tags/tag_dl.asp" TargetMode="External"/><Relationship Id="rId23" Type="http://schemas.openxmlformats.org/officeDocument/2006/relationships/hyperlink" Target="https://www.w3schools.com/tags/tag_div.asp" TargetMode="External"/><Relationship Id="rId129" Type="http://schemas.openxmlformats.org/officeDocument/2006/relationships/hyperlink" Target="https://www.w3schools.com/tags/tag_i.asp" TargetMode="External"/><Relationship Id="rId128" Type="http://schemas.openxmlformats.org/officeDocument/2006/relationships/hyperlink" Target="https://www.w3schools.com/tags/tag_em.asp" TargetMode="External"/><Relationship Id="rId127" Type="http://schemas.openxmlformats.org/officeDocument/2006/relationships/hyperlink" Target="https://www.w3schools.com/tags/tag_em.asp" TargetMode="External"/><Relationship Id="rId126" Type="http://schemas.openxmlformats.org/officeDocument/2006/relationships/hyperlink" Target="https://www.w3schools.com/tags/tag_em.asp" TargetMode="External"/><Relationship Id="rId26" Type="http://schemas.openxmlformats.org/officeDocument/2006/relationships/hyperlink" Target="https://www.w3schools.com/tags/tag_dl.asp" TargetMode="External"/><Relationship Id="rId121" Type="http://schemas.openxmlformats.org/officeDocument/2006/relationships/hyperlink" Target="https://www.w3schools.com/tags/tag_code.asp" TargetMode="External"/><Relationship Id="rId25" Type="http://schemas.openxmlformats.org/officeDocument/2006/relationships/hyperlink" Target="https://www.w3schools.com/tags/tag_dl.asp" TargetMode="External"/><Relationship Id="rId120" Type="http://schemas.openxmlformats.org/officeDocument/2006/relationships/hyperlink" Target="https://www.w3schools.com/tags/tag_code.asp" TargetMode="External"/><Relationship Id="rId28" Type="http://schemas.openxmlformats.org/officeDocument/2006/relationships/hyperlink" Target="https://www.w3schools.com/tags/tag_dt.asp" TargetMode="External"/><Relationship Id="rId27" Type="http://schemas.openxmlformats.org/officeDocument/2006/relationships/hyperlink" Target="https://www.w3schools.com/tags/tag_dt.asp" TargetMode="External"/><Relationship Id="rId125" Type="http://schemas.openxmlformats.org/officeDocument/2006/relationships/hyperlink" Target="https://www.w3schools.com/tags/tag_dfn.asp" TargetMode="External"/><Relationship Id="rId29" Type="http://schemas.openxmlformats.org/officeDocument/2006/relationships/hyperlink" Target="https://www.w3schools.com/tags/tag_dt.asp" TargetMode="External"/><Relationship Id="rId124" Type="http://schemas.openxmlformats.org/officeDocument/2006/relationships/hyperlink" Target="https://www.w3schools.com/tags/tag_dfn.asp" TargetMode="External"/><Relationship Id="rId123" Type="http://schemas.openxmlformats.org/officeDocument/2006/relationships/hyperlink" Target="https://www.w3schools.com/tags/tag_dfn.asp" TargetMode="External"/><Relationship Id="rId122" Type="http://schemas.openxmlformats.org/officeDocument/2006/relationships/hyperlink" Target="https://www.w3schools.com/tags/tag_code.asp" TargetMode="External"/><Relationship Id="rId95" Type="http://schemas.openxmlformats.org/officeDocument/2006/relationships/hyperlink" Target="https://www.w3schools.com/tags/tag_a.asp" TargetMode="External"/><Relationship Id="rId94" Type="http://schemas.openxmlformats.org/officeDocument/2006/relationships/hyperlink" Target="https://www.w3schools.com/tags/tag_a.asp" TargetMode="External"/><Relationship Id="rId97" Type="http://schemas.openxmlformats.org/officeDocument/2006/relationships/hyperlink" Target="https://www.w3schools.com/tags/tag_abbr.asp" TargetMode="External"/><Relationship Id="rId96" Type="http://schemas.openxmlformats.org/officeDocument/2006/relationships/hyperlink" Target="https://www.w3schools.com/tags/tag_abbr.asp" TargetMode="External"/><Relationship Id="rId11" Type="http://schemas.openxmlformats.org/officeDocument/2006/relationships/hyperlink" Target="https://www.w3schools.com/tags/tag_aside.asp" TargetMode="External"/><Relationship Id="rId99" Type="http://schemas.openxmlformats.org/officeDocument/2006/relationships/hyperlink" Target="https://www.w3schools.com/tags/tag_acronym.asp" TargetMode="External"/><Relationship Id="rId10" Type="http://schemas.openxmlformats.org/officeDocument/2006/relationships/hyperlink" Target="https://www.w3schools.com/tags/tag_aside.asp" TargetMode="External"/><Relationship Id="rId98" Type="http://schemas.openxmlformats.org/officeDocument/2006/relationships/hyperlink" Target="https://www.w3schools.com/tags/tag_abbr.asp" TargetMode="External"/><Relationship Id="rId13" Type="http://schemas.openxmlformats.org/officeDocument/2006/relationships/hyperlink" Target="https://www.w3schools.com/tags/tag_blockquote.asp" TargetMode="External"/><Relationship Id="rId12" Type="http://schemas.openxmlformats.org/officeDocument/2006/relationships/hyperlink" Target="https://www.w3schools.com/tags/tag_blockquote.asp" TargetMode="External"/><Relationship Id="rId91" Type="http://schemas.openxmlformats.org/officeDocument/2006/relationships/hyperlink" Target="https://www.w3schools.com/tags/tag_video.asp" TargetMode="External"/><Relationship Id="rId90" Type="http://schemas.openxmlformats.org/officeDocument/2006/relationships/hyperlink" Target="https://www.w3schools.com/tags/tag_video.asp" TargetMode="External"/><Relationship Id="rId93" Type="http://schemas.openxmlformats.org/officeDocument/2006/relationships/hyperlink" Target="https://www.w3schools.com/tags/tag_a.asp" TargetMode="External"/><Relationship Id="rId92" Type="http://schemas.openxmlformats.org/officeDocument/2006/relationships/hyperlink" Target="https://www.w3schools.com/tags/tag_video.asp" TargetMode="External"/><Relationship Id="rId118" Type="http://schemas.openxmlformats.org/officeDocument/2006/relationships/hyperlink" Target="https://www.w3schools.com/tags/tag_cite.asp" TargetMode="External"/><Relationship Id="rId117" Type="http://schemas.openxmlformats.org/officeDocument/2006/relationships/hyperlink" Target="https://www.w3schools.com/tags/tag_cite.asp" TargetMode="External"/><Relationship Id="rId116" Type="http://schemas.openxmlformats.org/officeDocument/2006/relationships/hyperlink" Target="https://www.w3schools.com/tags/tag_button.asp" TargetMode="External"/><Relationship Id="rId115" Type="http://schemas.openxmlformats.org/officeDocument/2006/relationships/hyperlink" Target="https://www.w3schools.com/tags/tag_button.asp" TargetMode="External"/><Relationship Id="rId119" Type="http://schemas.openxmlformats.org/officeDocument/2006/relationships/hyperlink" Target="https://www.w3schools.com/tags/tag_cite.asp" TargetMode="External"/><Relationship Id="rId15" Type="http://schemas.openxmlformats.org/officeDocument/2006/relationships/hyperlink" Target="https://www.w3schools.com/tags/tag_canvas.asp" TargetMode="External"/><Relationship Id="rId110" Type="http://schemas.openxmlformats.org/officeDocument/2006/relationships/hyperlink" Target="https://www.w3schools.com/tags/tag_big.asp" TargetMode="External"/><Relationship Id="rId14" Type="http://schemas.openxmlformats.org/officeDocument/2006/relationships/hyperlink" Target="https://www.w3schools.com/tags/tag_blockquote.asp" TargetMode="External"/><Relationship Id="rId17" Type="http://schemas.openxmlformats.org/officeDocument/2006/relationships/hyperlink" Target="https://www.w3schools.com/tags/tag_canvas.asp" TargetMode="External"/><Relationship Id="rId16" Type="http://schemas.openxmlformats.org/officeDocument/2006/relationships/hyperlink" Target="https://www.w3schools.com/tags/tag_canvas.asp" TargetMode="External"/><Relationship Id="rId19" Type="http://schemas.openxmlformats.org/officeDocument/2006/relationships/hyperlink" Target="https://www.w3schools.com/tags/tag_dd.asp" TargetMode="External"/><Relationship Id="rId114" Type="http://schemas.openxmlformats.org/officeDocument/2006/relationships/hyperlink" Target="https://www.w3schools.com/tags/tag_button.asp" TargetMode="External"/><Relationship Id="rId18" Type="http://schemas.openxmlformats.org/officeDocument/2006/relationships/hyperlink" Target="https://www.w3schools.com/tags/tag_dd.asp" TargetMode="External"/><Relationship Id="rId113" Type="http://schemas.openxmlformats.org/officeDocument/2006/relationships/hyperlink" Target="https://www.w3schools.com/tags/tag_br.asp" TargetMode="External"/><Relationship Id="rId112" Type="http://schemas.openxmlformats.org/officeDocument/2006/relationships/hyperlink" Target="https://www.w3schools.com/tags/tag_br.asp" TargetMode="External"/><Relationship Id="rId111" Type="http://schemas.openxmlformats.org/officeDocument/2006/relationships/hyperlink" Target="https://www.w3schools.com/tags/tag_br.asp" TargetMode="External"/><Relationship Id="rId84" Type="http://schemas.openxmlformats.org/officeDocument/2006/relationships/hyperlink" Target="https://www.w3schools.com/tags/tag_tfoot.asp" TargetMode="External"/><Relationship Id="rId83" Type="http://schemas.openxmlformats.org/officeDocument/2006/relationships/hyperlink" Target="https://www.w3schools.com/tags/tag_table.asp" TargetMode="External"/><Relationship Id="rId86" Type="http://schemas.openxmlformats.org/officeDocument/2006/relationships/hyperlink" Target="https://www.w3schools.com/tags/tag_tfoot.asp" TargetMode="External"/><Relationship Id="rId85" Type="http://schemas.openxmlformats.org/officeDocument/2006/relationships/hyperlink" Target="https://www.w3schools.com/tags/tag_tfoot.asp" TargetMode="External"/><Relationship Id="rId88" Type="http://schemas.openxmlformats.org/officeDocument/2006/relationships/hyperlink" Target="https://www.w3schools.com/tags/tag_ul.asp" TargetMode="External"/><Relationship Id="rId150" Type="http://schemas.openxmlformats.org/officeDocument/2006/relationships/hyperlink" Target="https://www.w3schools.com/tags/tag_output.asp" TargetMode="External"/><Relationship Id="rId87" Type="http://schemas.openxmlformats.org/officeDocument/2006/relationships/hyperlink" Target="https://www.w3schools.com/tags/tag_ul.asp" TargetMode="External"/><Relationship Id="rId89" Type="http://schemas.openxmlformats.org/officeDocument/2006/relationships/hyperlink" Target="https://www.w3schools.com/tags/tag_ul.asp" TargetMode="External"/><Relationship Id="rId80" Type="http://schemas.openxmlformats.org/officeDocument/2006/relationships/hyperlink" Target="https://www.w3schools.com/tags/tag_section.asp" TargetMode="External"/><Relationship Id="rId82" Type="http://schemas.openxmlformats.org/officeDocument/2006/relationships/hyperlink" Target="https://www.w3schools.com/tags/tag_table.asp" TargetMode="External"/><Relationship Id="rId81" Type="http://schemas.openxmlformats.org/officeDocument/2006/relationships/hyperlink" Target="https://www.w3schools.com/tags/tag_table.asp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w3schools.com/tags/tag_address.asp" TargetMode="External"/><Relationship Id="rId149" Type="http://schemas.openxmlformats.org/officeDocument/2006/relationships/hyperlink" Target="https://www.w3schools.com/tags/tag_object.asp" TargetMode="External"/><Relationship Id="rId4" Type="http://schemas.openxmlformats.org/officeDocument/2006/relationships/hyperlink" Target="https://www.w3schools.com/tags/tag_address.asp" TargetMode="External"/><Relationship Id="rId148" Type="http://schemas.openxmlformats.org/officeDocument/2006/relationships/hyperlink" Target="https://www.w3schools.com/tags/tag_object.asp" TargetMode="External"/><Relationship Id="rId9" Type="http://schemas.openxmlformats.org/officeDocument/2006/relationships/hyperlink" Target="https://www.w3schools.com/tags/tag_aside.asp" TargetMode="External"/><Relationship Id="rId143" Type="http://schemas.openxmlformats.org/officeDocument/2006/relationships/hyperlink" Target="https://www.w3schools.com/tags/tag_label.asp" TargetMode="External"/><Relationship Id="rId142" Type="http://schemas.openxmlformats.org/officeDocument/2006/relationships/hyperlink" Target="https://www.w3schools.com/tags/tag_label.asp" TargetMode="External"/><Relationship Id="rId141" Type="http://schemas.openxmlformats.org/officeDocument/2006/relationships/hyperlink" Target="https://www.w3schools.com/tags/tag_label.asp" TargetMode="External"/><Relationship Id="rId140" Type="http://schemas.openxmlformats.org/officeDocument/2006/relationships/hyperlink" Target="https://www.w3schools.com/tags/tag_kbd.asp" TargetMode="External"/><Relationship Id="rId5" Type="http://schemas.openxmlformats.org/officeDocument/2006/relationships/hyperlink" Target="https://www.w3schools.com/tags/tag_address.asp" TargetMode="External"/><Relationship Id="rId147" Type="http://schemas.openxmlformats.org/officeDocument/2006/relationships/hyperlink" Target="https://www.w3schools.com/tags/tag_object.asp" TargetMode="External"/><Relationship Id="rId6" Type="http://schemas.openxmlformats.org/officeDocument/2006/relationships/hyperlink" Target="https://www.w3schools.com/tags/tag_article.asp" TargetMode="External"/><Relationship Id="rId146" Type="http://schemas.openxmlformats.org/officeDocument/2006/relationships/hyperlink" Target="https://www.w3schools.com/tags/tag_map.asp" TargetMode="External"/><Relationship Id="rId7" Type="http://schemas.openxmlformats.org/officeDocument/2006/relationships/hyperlink" Target="https://www.w3schools.com/tags/tag_article.asp" TargetMode="External"/><Relationship Id="rId145" Type="http://schemas.openxmlformats.org/officeDocument/2006/relationships/hyperlink" Target="https://www.w3schools.com/tags/tag_map.asp" TargetMode="External"/><Relationship Id="rId8" Type="http://schemas.openxmlformats.org/officeDocument/2006/relationships/hyperlink" Target="https://www.w3schools.com/tags/tag_article.asp" TargetMode="External"/><Relationship Id="rId144" Type="http://schemas.openxmlformats.org/officeDocument/2006/relationships/hyperlink" Target="https://www.w3schools.com/tags/tag_map.asp" TargetMode="External"/><Relationship Id="rId73" Type="http://schemas.openxmlformats.org/officeDocument/2006/relationships/hyperlink" Target="https://www.w3schools.com/tags/tag_p.asp" TargetMode="External"/><Relationship Id="rId72" Type="http://schemas.openxmlformats.org/officeDocument/2006/relationships/hyperlink" Target="https://www.w3schools.com/tags/tag_p.asp" TargetMode="External"/><Relationship Id="rId75" Type="http://schemas.openxmlformats.org/officeDocument/2006/relationships/hyperlink" Target="https://www.w3schools.com/tags/tag_pre.asp" TargetMode="External"/><Relationship Id="rId74" Type="http://schemas.openxmlformats.org/officeDocument/2006/relationships/hyperlink" Target="https://www.w3schools.com/tags/tag_p.asp" TargetMode="External"/><Relationship Id="rId77" Type="http://schemas.openxmlformats.org/officeDocument/2006/relationships/hyperlink" Target="https://www.w3schools.com/tags/tag_pre.asp" TargetMode="External"/><Relationship Id="rId76" Type="http://schemas.openxmlformats.org/officeDocument/2006/relationships/hyperlink" Target="https://www.w3schools.com/tags/tag_pre.asp" TargetMode="External"/><Relationship Id="rId79" Type="http://schemas.openxmlformats.org/officeDocument/2006/relationships/hyperlink" Target="https://www.w3schools.com/tags/tag_section.asp" TargetMode="External"/><Relationship Id="rId78" Type="http://schemas.openxmlformats.org/officeDocument/2006/relationships/hyperlink" Target="https://www.w3schools.com/tags/tag_section.asp" TargetMode="External"/><Relationship Id="rId71" Type="http://schemas.openxmlformats.org/officeDocument/2006/relationships/hyperlink" Target="https://www.w3schools.com/tags/tag_ol.asp" TargetMode="External"/><Relationship Id="rId70" Type="http://schemas.openxmlformats.org/officeDocument/2006/relationships/hyperlink" Target="https://www.w3schools.com/tags/tag_ol.asp" TargetMode="External"/><Relationship Id="rId139" Type="http://schemas.openxmlformats.org/officeDocument/2006/relationships/hyperlink" Target="https://www.w3schools.com/tags/tag_kbd.asp" TargetMode="External"/><Relationship Id="rId138" Type="http://schemas.openxmlformats.org/officeDocument/2006/relationships/hyperlink" Target="https://www.w3schools.com/tags/tag_kbd.asp" TargetMode="External"/><Relationship Id="rId137" Type="http://schemas.openxmlformats.org/officeDocument/2006/relationships/hyperlink" Target="https://www.w3schools.com/tags/tag_input.asp" TargetMode="External"/><Relationship Id="rId132" Type="http://schemas.openxmlformats.org/officeDocument/2006/relationships/hyperlink" Target="https://www.w3schools.com/tags/tag_img.asp" TargetMode="External"/><Relationship Id="rId131" Type="http://schemas.openxmlformats.org/officeDocument/2006/relationships/hyperlink" Target="https://www.w3schools.com/tags/tag_i.asp" TargetMode="External"/><Relationship Id="rId130" Type="http://schemas.openxmlformats.org/officeDocument/2006/relationships/hyperlink" Target="https://www.w3schools.com/tags/tag_i.asp" TargetMode="External"/><Relationship Id="rId136" Type="http://schemas.openxmlformats.org/officeDocument/2006/relationships/hyperlink" Target="https://www.w3schools.com/tags/tag_input.asp" TargetMode="External"/><Relationship Id="rId135" Type="http://schemas.openxmlformats.org/officeDocument/2006/relationships/hyperlink" Target="https://www.w3schools.com/tags/tag_input.asp" TargetMode="External"/><Relationship Id="rId134" Type="http://schemas.openxmlformats.org/officeDocument/2006/relationships/hyperlink" Target="https://www.w3schools.com/tags/tag_img.asp" TargetMode="External"/><Relationship Id="rId133" Type="http://schemas.openxmlformats.org/officeDocument/2006/relationships/hyperlink" Target="https://www.w3schools.com/tags/tag_img.asp" TargetMode="External"/><Relationship Id="rId62" Type="http://schemas.openxmlformats.org/officeDocument/2006/relationships/hyperlink" Target="https://www.w3schools.com/tags/tag_main.asp" TargetMode="External"/><Relationship Id="rId61" Type="http://schemas.openxmlformats.org/officeDocument/2006/relationships/hyperlink" Target="https://www.w3schools.com/tags/tag_main.asp" TargetMode="External"/><Relationship Id="rId64" Type="http://schemas.openxmlformats.org/officeDocument/2006/relationships/hyperlink" Target="https://www.w3schools.com/tags/tag_nav.asp" TargetMode="External"/><Relationship Id="rId63" Type="http://schemas.openxmlformats.org/officeDocument/2006/relationships/hyperlink" Target="https://www.w3schools.com/tags/tag_nav.asp" TargetMode="External"/><Relationship Id="rId66" Type="http://schemas.openxmlformats.org/officeDocument/2006/relationships/hyperlink" Target="https://www.w3schools.com/tags/tag_noscript.asp" TargetMode="External"/><Relationship Id="rId172" Type="http://schemas.openxmlformats.org/officeDocument/2006/relationships/hyperlink" Target="https://www.w3schools.com/tags/tag_strong.asp" TargetMode="External"/><Relationship Id="rId65" Type="http://schemas.openxmlformats.org/officeDocument/2006/relationships/hyperlink" Target="https://www.w3schools.com/tags/tag_nav.asp" TargetMode="External"/><Relationship Id="rId171" Type="http://schemas.openxmlformats.org/officeDocument/2006/relationships/hyperlink" Target="https://www.w3schools.com/tags/tag_strong.asp" TargetMode="External"/><Relationship Id="rId68" Type="http://schemas.openxmlformats.org/officeDocument/2006/relationships/hyperlink" Target="https://www.w3schools.com/tags/tag_noscript.asp" TargetMode="External"/><Relationship Id="rId170" Type="http://schemas.openxmlformats.org/officeDocument/2006/relationships/hyperlink" Target="https://www.w3schools.com/tags/tag_span.asp" TargetMode="External"/><Relationship Id="rId67" Type="http://schemas.openxmlformats.org/officeDocument/2006/relationships/hyperlink" Target="https://www.w3schools.com/tags/tag_noscript.asp" TargetMode="External"/><Relationship Id="rId60" Type="http://schemas.openxmlformats.org/officeDocument/2006/relationships/hyperlink" Target="https://www.w3schools.com/tags/tag_main.asp" TargetMode="External"/><Relationship Id="rId165" Type="http://schemas.openxmlformats.org/officeDocument/2006/relationships/hyperlink" Target="https://www.w3schools.com/tags/tag_small.asp" TargetMode="External"/><Relationship Id="rId69" Type="http://schemas.openxmlformats.org/officeDocument/2006/relationships/hyperlink" Target="https://www.w3schools.com/tags/tag_ol.asp" TargetMode="External"/><Relationship Id="rId164" Type="http://schemas.openxmlformats.org/officeDocument/2006/relationships/hyperlink" Target="https://www.w3schools.com/tags/tag_select.asp" TargetMode="External"/><Relationship Id="rId163" Type="http://schemas.openxmlformats.org/officeDocument/2006/relationships/hyperlink" Target="https://www.w3schools.com/tags/tag_select.asp" TargetMode="External"/><Relationship Id="rId162" Type="http://schemas.openxmlformats.org/officeDocument/2006/relationships/hyperlink" Target="https://www.w3schools.com/tags/tag_select.asp" TargetMode="External"/><Relationship Id="rId169" Type="http://schemas.openxmlformats.org/officeDocument/2006/relationships/hyperlink" Target="https://www.w3schools.com/tags/tag_span.asp" TargetMode="External"/><Relationship Id="rId168" Type="http://schemas.openxmlformats.org/officeDocument/2006/relationships/hyperlink" Target="https://www.w3schools.com/tags/tag_span.asp" TargetMode="External"/><Relationship Id="rId167" Type="http://schemas.openxmlformats.org/officeDocument/2006/relationships/hyperlink" Target="https://www.w3schools.com/tags/tag_small.asp" TargetMode="External"/><Relationship Id="rId166" Type="http://schemas.openxmlformats.org/officeDocument/2006/relationships/hyperlink" Target="https://www.w3schools.com/tags/tag_small.asp" TargetMode="External"/><Relationship Id="rId51" Type="http://schemas.openxmlformats.org/officeDocument/2006/relationships/hyperlink" Target="https://www.w3schools.com/tags/tag_header.asp" TargetMode="External"/><Relationship Id="rId50" Type="http://schemas.openxmlformats.org/officeDocument/2006/relationships/hyperlink" Target="https://www.w3schools.com/tags/tag_hn.asp" TargetMode="External"/><Relationship Id="rId53" Type="http://schemas.openxmlformats.org/officeDocument/2006/relationships/hyperlink" Target="https://www.w3schools.com/tags/tag_header.asp" TargetMode="External"/><Relationship Id="rId52" Type="http://schemas.openxmlformats.org/officeDocument/2006/relationships/hyperlink" Target="https://www.w3schools.com/tags/tag_header.asp" TargetMode="External"/><Relationship Id="rId55" Type="http://schemas.openxmlformats.org/officeDocument/2006/relationships/hyperlink" Target="https://www.w3schools.com/tags/tag_hr.asp" TargetMode="External"/><Relationship Id="rId161" Type="http://schemas.openxmlformats.org/officeDocument/2006/relationships/hyperlink" Target="https://www.w3schools.com/tags/tag_script.asp" TargetMode="External"/><Relationship Id="rId54" Type="http://schemas.openxmlformats.org/officeDocument/2006/relationships/hyperlink" Target="https://www.w3schools.com/tags/tag_hr.asp" TargetMode="External"/><Relationship Id="rId160" Type="http://schemas.openxmlformats.org/officeDocument/2006/relationships/hyperlink" Target="https://www.w3schools.com/tags/tag_script.asp" TargetMode="External"/><Relationship Id="rId57" Type="http://schemas.openxmlformats.org/officeDocument/2006/relationships/hyperlink" Target="https://www.w3schools.com/tags/tag_li.asp" TargetMode="External"/><Relationship Id="rId56" Type="http://schemas.openxmlformats.org/officeDocument/2006/relationships/hyperlink" Target="https://www.w3schools.com/tags/tag_hr.asp" TargetMode="External"/><Relationship Id="rId159" Type="http://schemas.openxmlformats.org/officeDocument/2006/relationships/hyperlink" Target="https://www.w3schools.com/tags/tag_script.asp" TargetMode="External"/><Relationship Id="rId59" Type="http://schemas.openxmlformats.org/officeDocument/2006/relationships/hyperlink" Target="https://www.w3schools.com/tags/tag_li.asp" TargetMode="External"/><Relationship Id="rId154" Type="http://schemas.openxmlformats.org/officeDocument/2006/relationships/hyperlink" Target="https://www.w3schools.com/tags/tag_q.asp" TargetMode="External"/><Relationship Id="rId58" Type="http://schemas.openxmlformats.org/officeDocument/2006/relationships/hyperlink" Target="https://www.w3schools.com/tags/tag_li.asp" TargetMode="External"/><Relationship Id="rId153" Type="http://schemas.openxmlformats.org/officeDocument/2006/relationships/hyperlink" Target="https://www.w3schools.com/tags/tag_q.asp" TargetMode="External"/><Relationship Id="rId152" Type="http://schemas.openxmlformats.org/officeDocument/2006/relationships/hyperlink" Target="https://www.w3schools.com/tags/tag_output.asp" TargetMode="External"/><Relationship Id="rId151" Type="http://schemas.openxmlformats.org/officeDocument/2006/relationships/hyperlink" Target="https://www.w3schools.com/tags/tag_output.asp" TargetMode="External"/><Relationship Id="rId158" Type="http://schemas.openxmlformats.org/officeDocument/2006/relationships/hyperlink" Target="https://www.w3schools.com/tags/tag_samp.asp" TargetMode="External"/><Relationship Id="rId157" Type="http://schemas.openxmlformats.org/officeDocument/2006/relationships/hyperlink" Target="https://www.w3schools.com/tags/tag_samp.asp" TargetMode="External"/><Relationship Id="rId156" Type="http://schemas.openxmlformats.org/officeDocument/2006/relationships/hyperlink" Target="https://www.w3schools.com/tags/tag_samp.asp" TargetMode="External"/><Relationship Id="rId155" Type="http://schemas.openxmlformats.org/officeDocument/2006/relationships/hyperlink" Target="https://www.w3schools.com/tags/tag_q.asp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4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gif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blog.openreplay.com/understand-react-hooks-with-these-visual-guide-cheatsheets/" TargetMode="External"/><Relationship Id="rId4" Type="http://schemas.openxmlformats.org/officeDocument/2006/relationships/image" Target="../media/image57.gif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react-redux.js.org/tutorials/quick-start" TargetMode="External"/><Relationship Id="rId4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69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62.gif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legacy.reactjs.org/docs/uncontrolled-components.html" TargetMode="External"/><Relationship Id="rId4" Type="http://schemas.openxmlformats.org/officeDocument/2006/relationships/image" Target="../media/image65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60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7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6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050" y="331375"/>
            <a:ext cx="4303427" cy="4303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22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{66B5E521-22C4-4469-B988-1E9E1FE3140D}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Operatör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Açıklama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+	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Toplama &amp; Birleştirme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Çıkarma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Çarpma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**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Üstel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Bölme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%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Mod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Arttırma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Azaltma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1" name="Google Shape;151;p22"/>
          <p:cNvSpPr txBox="1"/>
          <p:nvPr/>
        </p:nvSpPr>
        <p:spPr>
          <a:xfrm>
            <a:off x="3434850" y="283375"/>
            <a:ext cx="22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Aritmetik Operatörler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6" name="Google Shape;156;p23"/>
          <p:cNvGraphicFramePr/>
          <p:nvPr/>
        </p:nvGraphicFramePr>
        <p:xfrm>
          <a:off x="952500" y="100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{66B5E521-22C4-4469-B988-1E9E1FE3140D}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Operatör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Açıklama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Alternatif Kullanım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= 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+=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+= 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= x +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</a:t>
                      </a:r>
                      <a:r>
                        <a:rPr lang="tr" sz="11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-=</a:t>
                      </a:r>
                      <a:r>
                        <a:rPr lang="tr"/>
                        <a:t> 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= x - y;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*=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*= y	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= x *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/=	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/= y	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= x /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%=	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%= y	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= x % 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**=	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**= y	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x = x ** 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7" name="Google Shape;157;p23"/>
          <p:cNvSpPr txBox="1"/>
          <p:nvPr/>
        </p:nvSpPr>
        <p:spPr>
          <a:xfrm>
            <a:off x="3434850" y="354225"/>
            <a:ext cx="22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Atama Operatörleri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Google Shape;162;p24"/>
          <p:cNvGraphicFramePr/>
          <p:nvPr/>
        </p:nvGraphicFramePr>
        <p:xfrm>
          <a:off x="2159000" y="9869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{66B5E521-22C4-4469-B988-1E9E1FE3140D}</a:tableStyleId>
              </a:tblPr>
              <a:tblGrid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Operatör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Açıklama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eşittir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===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tip kontrollü eşittir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eşit değil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!==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tip kontrollü eşit değil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&gt; , 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büyüktür , küçüktür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&gt;= , &lt;=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büyük eşit , küçük eşit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?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tek satırlı koşul yapısı operatörü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3" name="Google Shape;163;p24"/>
          <p:cNvSpPr txBox="1"/>
          <p:nvPr/>
        </p:nvSpPr>
        <p:spPr>
          <a:xfrm>
            <a:off x="3279600" y="375475"/>
            <a:ext cx="25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Karşılaştırma Operatörleri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8" name="Google Shape;168;p25"/>
          <p:cNvGraphicFramePr/>
          <p:nvPr/>
        </p:nvGraphicFramePr>
        <p:xfrm>
          <a:off x="2159000" y="1764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{66B5E521-22C4-4469-B988-1E9E1FE3140D}</a:tableStyleId>
              </a:tblPr>
              <a:tblGrid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Operatör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Açıklama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4D4D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veya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 sz="1150">
                          <a:solidFill>
                            <a:schemeClr val="dk1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tr"/>
                        <a:t>değil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9" name="Google Shape;169;p25"/>
          <p:cNvSpPr txBox="1"/>
          <p:nvPr/>
        </p:nvSpPr>
        <p:spPr>
          <a:xfrm>
            <a:off x="3279600" y="1161875"/>
            <a:ext cx="25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Mantıksal Operatörler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75" y="513500"/>
            <a:ext cx="7671976" cy="38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/>
        </p:nvSpPr>
        <p:spPr>
          <a:xfrm>
            <a:off x="1190725" y="1367375"/>
            <a:ext cx="3000000" cy="4464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Primitive Types</a:t>
            </a:r>
            <a:endParaRPr b="1" sz="1700"/>
          </a:p>
        </p:txBody>
      </p:sp>
      <p:sp>
        <p:nvSpPr>
          <p:cNvPr id="180" name="Google Shape;180;p27"/>
          <p:cNvSpPr txBox="1"/>
          <p:nvPr/>
        </p:nvSpPr>
        <p:spPr>
          <a:xfrm>
            <a:off x="4798275" y="1367375"/>
            <a:ext cx="3000000" cy="4464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Structural Types</a:t>
            </a:r>
            <a:endParaRPr b="1" sz="1700"/>
          </a:p>
        </p:txBody>
      </p:sp>
      <p:sp>
        <p:nvSpPr>
          <p:cNvPr id="181" name="Google Shape;181;p27"/>
          <p:cNvSpPr txBox="1"/>
          <p:nvPr/>
        </p:nvSpPr>
        <p:spPr>
          <a:xfrm>
            <a:off x="1828350" y="1767575"/>
            <a:ext cx="1665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E69138"/>
                </a:solidFill>
              </a:rPr>
              <a:t>undefined</a:t>
            </a:r>
            <a:endParaRPr b="1" sz="15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E69138"/>
                </a:solidFill>
              </a:rPr>
              <a:t>Boolean</a:t>
            </a:r>
            <a:endParaRPr b="1" sz="15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E69138"/>
                </a:solidFill>
              </a:rPr>
              <a:t>Number</a:t>
            </a:r>
            <a:endParaRPr b="1" sz="15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E69138"/>
                </a:solidFill>
              </a:rPr>
              <a:t>String</a:t>
            </a:r>
            <a:endParaRPr b="1" sz="15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E69138"/>
                </a:solidFill>
              </a:rPr>
              <a:t>BigInt</a:t>
            </a:r>
            <a:endParaRPr b="1" sz="15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E69138"/>
                </a:solidFill>
              </a:rPr>
              <a:t>Symbol</a:t>
            </a:r>
            <a:endParaRPr b="1" sz="1500">
              <a:solidFill>
                <a:srgbClr val="E69138"/>
              </a:solidFill>
            </a:endParaRPr>
          </a:p>
        </p:txBody>
      </p:sp>
      <p:sp>
        <p:nvSpPr>
          <p:cNvPr id="182" name="Google Shape;182;p27"/>
          <p:cNvSpPr txBox="1"/>
          <p:nvPr/>
        </p:nvSpPr>
        <p:spPr>
          <a:xfrm>
            <a:off x="4750425" y="18171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E69138"/>
                </a:solidFill>
              </a:rPr>
              <a:t>object</a:t>
            </a:r>
            <a:endParaRPr b="1" sz="1500"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E69138"/>
                </a:solidFill>
              </a:rPr>
              <a:t>function</a:t>
            </a:r>
            <a:endParaRPr b="1" sz="1500">
              <a:solidFill>
                <a:srgbClr val="E69138"/>
              </a:solidFill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5957325" y="2279300"/>
            <a:ext cx="586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E69138"/>
                </a:solidFill>
              </a:rPr>
              <a:t>null</a:t>
            </a:r>
            <a:endParaRPr b="1" sz="15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/>
        </p:nvSpPr>
        <p:spPr>
          <a:xfrm>
            <a:off x="432175" y="694300"/>
            <a:ext cx="5766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//String Data Type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strSingle =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'John'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//String with single quotes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strDouble =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"Bob"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//String with double quotes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432175" y="2182075"/>
            <a:ext cx="49593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//Number Data Type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num = </a:t>
            </a:r>
            <a:r>
              <a:rPr b="1" lang="t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//Integer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flo = </a:t>
            </a:r>
            <a:r>
              <a:rPr b="1" lang="t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80.5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//Floating-point number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exp = </a:t>
            </a:r>
            <a:r>
              <a:rPr b="1" lang="t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4.25e+6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//Exponential notation, this equates to 4250000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586300" y="545500"/>
            <a:ext cx="4867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//Boolean Data Type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isReading =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//Yes, I'm reading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isSleeping =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//No, I'm not sleeping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//Undefined Data Type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undef;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//If a value is never assigned, any output will be 'undefined'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//Null Data Type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noValue =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//Null meaning that it is has no value, not the same as 0 or ""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/>
        </p:nvSpPr>
        <p:spPr>
          <a:xfrm>
            <a:off x="580950" y="878550"/>
            <a:ext cx="71556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//Object Data Type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emptyObject = {};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person = {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"name"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"Clark"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"surname"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"Kent"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"age"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"36"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//The quotes around the propety name can be omitted if the property name is a valid JS name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 = {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//Same as person but easier to read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model: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"BMW X3"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//Example with quotes around property name ommitted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color: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"white"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doors: </a:t>
            </a:r>
            <a:r>
              <a:rPr b="1" lang="t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endParaRPr b="1" sz="13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/>
        </p:nvSpPr>
        <p:spPr>
          <a:xfrm>
            <a:off x="84900" y="1530300"/>
            <a:ext cx="90591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//Array Data Type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emptyArray = [];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//An array can be of any data types (string, number, boolean, etc.)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array = [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"One"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"Two"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//String array, note the index of the first element is 0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254350" y="117400"/>
            <a:ext cx="4080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WEB </a:t>
            </a:r>
            <a:r>
              <a:rPr lang="tr" sz="3100">
                <a:solidFill>
                  <a:srgbClr val="6D9EEB"/>
                </a:solidFill>
              </a:rPr>
              <a:t>Nasıl Çalışıyor?</a:t>
            </a:r>
            <a:endParaRPr sz="3100">
              <a:solidFill>
                <a:srgbClr val="6D9EEB"/>
              </a:solidFill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8154">
            <a:off x="5400213" y="1257271"/>
            <a:ext cx="1713405" cy="9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350" y="1091212"/>
            <a:ext cx="1648601" cy="116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8953" y="779188"/>
            <a:ext cx="1068422" cy="146380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2028600" y="1481013"/>
            <a:ext cx="697200" cy="386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782513" y="2348725"/>
            <a:ext cx="12813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1"/>
                </a:solidFill>
              </a:rPr>
              <a:t>WEB SERVER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544500" y="2348718"/>
            <a:ext cx="10683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1"/>
                </a:solidFill>
              </a:rPr>
              <a:t>WEB SITE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chemeClr val="dk1"/>
                </a:solidFill>
              </a:rPr>
              <a:t> DESIGN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6750" y="2910925"/>
            <a:ext cx="463401" cy="46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8400" y="2910925"/>
            <a:ext cx="463398" cy="46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0050" y="2830125"/>
            <a:ext cx="385485" cy="5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 rot="1038017">
            <a:off x="5732174" y="1655742"/>
            <a:ext cx="1068332" cy="3337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FFFFFF"/>
                </a:solidFill>
              </a:rPr>
              <a:t>DNS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 flipH="1">
            <a:off x="4543025" y="1481000"/>
            <a:ext cx="697200" cy="386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0247" y="3146499"/>
            <a:ext cx="1784425" cy="17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52025" y="3453650"/>
            <a:ext cx="1240874" cy="8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 rot="5400000">
            <a:off x="7522250" y="2720300"/>
            <a:ext cx="2298600" cy="38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dk1"/>
                </a:solidFill>
              </a:rPr>
              <a:t>https://www.google.com.tr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Google Shape;74;p14"/>
          <p:cNvSpPr/>
          <p:nvPr/>
        </p:nvSpPr>
        <p:spPr>
          <a:xfrm flipH="1" rot="10800000">
            <a:off x="3486075" y="3221850"/>
            <a:ext cx="782100" cy="11406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 flipH="1" rot="10800000">
            <a:off x="7098275" y="2063850"/>
            <a:ext cx="1281300" cy="2110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4220375" y="1192250"/>
            <a:ext cx="1342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50">
                <a:solidFill>
                  <a:schemeClr val="dk1"/>
                </a:solidFill>
              </a:rPr>
              <a:t>172.217.17.227:</a:t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345950" y="4323825"/>
            <a:ext cx="13425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50">
                <a:solidFill>
                  <a:schemeClr val="dk1"/>
                </a:solidFill>
              </a:rPr>
              <a:t>172.217.17.227:</a:t>
            </a:r>
            <a:endParaRPr sz="1150">
              <a:solidFill>
                <a:schemeClr val="dk1"/>
              </a:solidFill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381407" y="4766725"/>
            <a:ext cx="782100" cy="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150">
                <a:solidFill>
                  <a:schemeClr val="dk1"/>
                </a:solidFill>
              </a:rPr>
              <a:t>VISITOR</a:t>
            </a:r>
            <a:endParaRPr sz="1150">
              <a:solidFill>
                <a:schemeClr val="dk1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93620" y="2952150"/>
            <a:ext cx="333591" cy="3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09997" y="2967338"/>
            <a:ext cx="303204" cy="30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96000" y="2957901"/>
            <a:ext cx="333576" cy="332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/>
        </p:nvSpPr>
        <p:spPr>
          <a:xfrm>
            <a:off x="425075" y="524300"/>
            <a:ext cx="7594800" cy="51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//Function Data Type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func =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//Calling the function: func();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alert(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"Code excuted"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//Outputs: Code executed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funcVar =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(amount) {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//Calling the function: funcVar(6);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alert(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"Code excuted 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amount +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times"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//Outputs: Code executed 6 times (if input was 6)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funcVar = (amount)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alert(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"Code excuted 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amount + </a:t>
            </a:r>
            <a:r>
              <a:rPr b="1" lang="tr" sz="13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times"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//Outputs: Code executed 6 times (if input was 6)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/>
        </p:nvSpPr>
        <p:spPr>
          <a:xfrm>
            <a:off x="774600" y="1886850"/>
            <a:ext cx="7594800" cy="6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//Typeof Operator</a:t>
            </a:r>
            <a:endParaRPr b="1" sz="13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typeof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variable; </a:t>
            </a:r>
            <a:r>
              <a:rPr b="1" lang="tr" sz="13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//Returns the data type of the variable</a:t>
            </a:r>
            <a:endParaRPr b="1"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/>
        </p:nvSpPr>
        <p:spPr>
          <a:xfrm>
            <a:off x="574650" y="244925"/>
            <a:ext cx="228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/>
              <a:t>JavaScript Events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20" name="Google Shape;220;p34"/>
          <p:cNvSpPr txBox="1"/>
          <p:nvPr/>
        </p:nvSpPr>
        <p:spPr>
          <a:xfrm>
            <a:off x="574650" y="1262325"/>
            <a:ext cx="8110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onchange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onclick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onmouseover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onmouseout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onkeydown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onload</a:t>
            </a:r>
            <a:br>
              <a:rPr lang="tr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More : https://www.w3schools.com/jsref/dom_obj_event.asp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/>
        </p:nvSpPr>
        <p:spPr>
          <a:xfrm>
            <a:off x="574650" y="244925"/>
            <a:ext cx="477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/>
              <a:t>Popular String Methods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226" name="Google Shape;226;p35"/>
          <p:cNvSpPr txBox="1"/>
          <p:nvPr/>
        </p:nvSpPr>
        <p:spPr>
          <a:xfrm>
            <a:off x="574650" y="1262325"/>
            <a:ext cx="8110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length*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slice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substring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substr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replace*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toUpperCase*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toLowerCase*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concat*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trim*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padStart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padEnd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tr"/>
              <a:t>split*</a:t>
            </a:r>
            <a:endParaRPr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/>
        </p:nvSpPr>
        <p:spPr>
          <a:xfrm>
            <a:off x="631175" y="244925"/>
            <a:ext cx="47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/>
              <a:t>Popular Number Methods</a:t>
            </a:r>
            <a:endParaRPr b="1" sz="1800"/>
          </a:p>
        </p:txBody>
      </p:sp>
      <p:sp>
        <p:nvSpPr>
          <p:cNvPr id="232" name="Google Shape;232;p36"/>
          <p:cNvSpPr txBox="1"/>
          <p:nvPr/>
        </p:nvSpPr>
        <p:spPr>
          <a:xfrm>
            <a:off x="574650" y="1262325"/>
            <a:ext cx="8110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toString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toExponential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toFixed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toPrecision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Number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parseFloat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parseInt</a:t>
            </a:r>
            <a:endParaRPr/>
          </a:p>
        </p:txBody>
      </p:sp>
      <p:sp>
        <p:nvSpPr>
          <p:cNvPr id="233" name="Google Shape;233;p36"/>
          <p:cNvSpPr txBox="1"/>
          <p:nvPr/>
        </p:nvSpPr>
        <p:spPr>
          <a:xfrm>
            <a:off x="4316175" y="1793325"/>
            <a:ext cx="30000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900">
                <a:solidFill>
                  <a:srgbClr val="85200C"/>
                </a:solidFill>
              </a:rPr>
              <a:t>NaN?</a:t>
            </a:r>
            <a:endParaRPr sz="2500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/>
        </p:nvSpPr>
        <p:spPr>
          <a:xfrm>
            <a:off x="574650" y="244925"/>
            <a:ext cx="47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/>
              <a:t>JavaScript Template Literals</a:t>
            </a:r>
            <a:endParaRPr b="1" sz="1800"/>
          </a:p>
        </p:txBody>
      </p:sp>
      <p:sp>
        <p:nvSpPr>
          <p:cNvPr id="239" name="Google Shape;239;p37"/>
          <p:cNvSpPr txBox="1"/>
          <p:nvPr/>
        </p:nvSpPr>
        <p:spPr>
          <a:xfrm>
            <a:off x="640575" y="1497825"/>
            <a:ext cx="6029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firstName = </a:t>
            </a:r>
            <a:r>
              <a:rPr b="1" lang="tr" sz="1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lastName = </a:t>
            </a:r>
            <a:r>
              <a:rPr b="1" lang="tr" sz="1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"Doe"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text = </a:t>
            </a:r>
            <a:r>
              <a:rPr b="1" lang="tr" sz="1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`Welcome </a:t>
            </a: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!`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/>
        </p:nvSpPr>
        <p:spPr>
          <a:xfrm>
            <a:off x="3794850" y="2279250"/>
            <a:ext cx="155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600"/>
              <a:t>ARRAYS</a:t>
            </a:r>
            <a:endParaRPr b="1" sz="2600"/>
          </a:p>
        </p:txBody>
      </p:sp>
      <p:sp>
        <p:nvSpPr>
          <p:cNvPr id="245" name="Google Shape;245;p38"/>
          <p:cNvSpPr txBox="1"/>
          <p:nvPr/>
        </p:nvSpPr>
        <p:spPr>
          <a:xfrm>
            <a:off x="2384100" y="2826100"/>
            <a:ext cx="4375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tr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"Banana"</a:t>
            </a:r>
            <a:r>
              <a:rPr b="1" lang="tr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"Orange"</a:t>
            </a:r>
            <a:r>
              <a:rPr b="1" lang="tr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"Lemon"</a:t>
            </a:r>
            <a:r>
              <a:rPr b="1" lang="tr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"Apple"</a:t>
            </a:r>
            <a:r>
              <a:rPr b="1" lang="tr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150">
                <a:solidFill>
                  <a:srgbClr val="A52A2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"Mango"</a:t>
            </a:r>
            <a:r>
              <a:rPr b="1" lang="tr" sz="11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/>
        </p:nvSpPr>
        <p:spPr>
          <a:xfrm>
            <a:off x="631175" y="244925"/>
            <a:ext cx="477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800"/>
              <a:t>Popular Array Methods</a:t>
            </a:r>
            <a:endParaRPr b="1" sz="1800"/>
          </a:p>
        </p:txBody>
      </p:sp>
      <p:sp>
        <p:nvSpPr>
          <p:cNvPr id="251" name="Google Shape;251;p39"/>
          <p:cNvSpPr txBox="1"/>
          <p:nvPr/>
        </p:nvSpPr>
        <p:spPr>
          <a:xfrm>
            <a:off x="574650" y="1262325"/>
            <a:ext cx="8110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join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pop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push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shift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unshift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delete 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splice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concat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slice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sort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reverse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/>
        </p:nvSpPr>
        <p:spPr>
          <a:xfrm>
            <a:off x="1752175" y="405050"/>
            <a:ext cx="979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900">
                <a:solidFill>
                  <a:schemeClr val="dk1"/>
                </a:solidFill>
              </a:rPr>
              <a:t>SORT</a:t>
            </a:r>
            <a:endParaRPr b="1"/>
          </a:p>
        </p:txBody>
      </p:sp>
      <p:sp>
        <p:nvSpPr>
          <p:cNvPr id="257" name="Google Shape;257;p40"/>
          <p:cNvSpPr txBox="1"/>
          <p:nvPr/>
        </p:nvSpPr>
        <p:spPr>
          <a:xfrm>
            <a:off x="5672725" y="405050"/>
            <a:ext cx="164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900">
                <a:solidFill>
                  <a:schemeClr val="dk1"/>
                </a:solidFill>
              </a:rPr>
              <a:t>REVERSE</a:t>
            </a:r>
            <a:endParaRPr b="1"/>
          </a:p>
        </p:txBody>
      </p:sp>
      <p:sp>
        <p:nvSpPr>
          <p:cNvPr id="258" name="Google Shape;258;p40"/>
          <p:cNvSpPr txBox="1"/>
          <p:nvPr/>
        </p:nvSpPr>
        <p:spPr>
          <a:xfrm>
            <a:off x="687700" y="1902875"/>
            <a:ext cx="731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/>
              <a:t>Dizi elemanlarını </a:t>
            </a:r>
            <a:r>
              <a:rPr b="1" lang="tr" sz="1900"/>
              <a:t>alfabetik </a:t>
            </a:r>
            <a:r>
              <a:rPr lang="tr" sz="1900"/>
              <a:t>olarak sıralarlar</a:t>
            </a:r>
            <a:endParaRPr sz="1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/>
        </p:nvSpPr>
        <p:spPr>
          <a:xfrm>
            <a:off x="998550" y="1403600"/>
            <a:ext cx="3000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/>
              <a:t>for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/>
              <a:t>while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/>
              <a:t>do/while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/>
              <a:t>forEach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/>
              <a:t>for…in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/>
              <a:t>for…of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900"/>
              <a:t>recursion</a:t>
            </a:r>
            <a:endParaRPr sz="1900"/>
          </a:p>
        </p:txBody>
      </p:sp>
      <p:sp>
        <p:nvSpPr>
          <p:cNvPr id="264" name="Google Shape;264;p41"/>
          <p:cNvSpPr txBox="1"/>
          <p:nvPr/>
        </p:nvSpPr>
        <p:spPr>
          <a:xfrm>
            <a:off x="3457300" y="2029450"/>
            <a:ext cx="41733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700"/>
              <a:t>Loops (Döngüler)</a:t>
            </a:r>
            <a:endParaRPr b="1"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/>
        </p:nvSpPr>
        <p:spPr>
          <a:xfrm>
            <a:off x="162250" y="96150"/>
            <a:ext cx="6072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>
                <a:solidFill>
                  <a:srgbClr val="6D9EEB"/>
                </a:solidFill>
              </a:rPr>
              <a:t>Tarayıcı</a:t>
            </a:r>
            <a:r>
              <a:rPr lang="tr" sz="3100">
                <a:solidFill>
                  <a:schemeClr val="dk1"/>
                </a:solidFill>
              </a:rPr>
              <a:t> ve Geliştirme Araçları</a:t>
            </a:r>
            <a:endParaRPr sz="3100">
              <a:solidFill>
                <a:schemeClr val="dk1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225" y="3876651"/>
            <a:ext cx="568370" cy="565883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6000" fadeDir="5400012" kx="0" rotWithShape="0" algn="bl" stA="42000" stPos="0" sy="-100000" ky="0"/>
          </a:effectLst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3775" y="3875407"/>
            <a:ext cx="548951" cy="54895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6000" fadeDir="5400012" kx="0" rotWithShape="0" algn="bl" stA="42000" stPos="0" sy="-100000" ky="0"/>
          </a:effectLst>
        </p:spPr>
      </p:pic>
      <p:pic>
        <p:nvPicPr>
          <p:cNvPr id="89" name="Google Shape;8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8612" y="3865700"/>
            <a:ext cx="568369" cy="568374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6000" fadeDir="5400012" kx="0" rotWithShape="0" algn="bl" stA="42000" stPos="0" sy="-100000" ky="0"/>
          </a:effectLst>
        </p:spPr>
      </p:pic>
      <p:pic>
        <p:nvPicPr>
          <p:cNvPr id="90" name="Google Shape;9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2806" y="3868786"/>
            <a:ext cx="562194" cy="5621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6000" fadeDir="5400012" kx="0" rotWithShape="0" algn="bl" stA="42000" stPos="0" sy="-100000" ky="0"/>
          </a:effectLst>
        </p:spPr>
      </p:pic>
      <p:pic>
        <p:nvPicPr>
          <p:cNvPr id="91" name="Google Shape;9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7995" y="3878493"/>
            <a:ext cx="562189" cy="562196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6000" fadeDir="5400012" kx="0" rotWithShape="0" algn="bl" stA="42000" stPos="0" sy="-100000" ky="0"/>
          </a:effectLst>
        </p:spPr>
      </p:pic>
      <p:pic>
        <p:nvPicPr>
          <p:cNvPr id="92" name="Google Shape;9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4090" y="3901513"/>
            <a:ext cx="522924" cy="52293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6000" fadeDir="5400012" kx="0" rotWithShape="0" algn="bl" stA="42000" stPos="0" sy="-100000" ky="0"/>
          </a:effectLst>
        </p:spPr>
      </p:pic>
      <p:pic>
        <p:nvPicPr>
          <p:cNvPr id="93" name="Google Shape;9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1650" y="975200"/>
            <a:ext cx="6599598" cy="23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0950" y="3888426"/>
            <a:ext cx="522925" cy="522899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6000" fadeDir="5400012" kx="0" rotWithShape="0" algn="bl" stA="42000" stPos="0" sy="-100000" ky="0"/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2"/>
          <p:cNvSpPr txBox="1"/>
          <p:nvPr/>
        </p:nvSpPr>
        <p:spPr>
          <a:xfrm>
            <a:off x="1953150" y="2060850"/>
            <a:ext cx="52377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tr" sz="3150">
                <a:solidFill>
                  <a:schemeClr val="dk1"/>
                </a:solidFill>
                <a:highlight>
                  <a:srgbClr val="FFFFFF"/>
                </a:highlight>
              </a:rPr>
              <a:t>JavaScript Reserved Words</a:t>
            </a:r>
            <a:endParaRPr sz="1350">
              <a:solidFill>
                <a:srgbClr val="FFFFFF"/>
              </a:solidFill>
              <a:highlight>
                <a:srgbClr val="04AA6D"/>
              </a:highlight>
            </a:endParaRPr>
          </a:p>
          <a:p>
            <a:pPr indent="0" lvl="0" marL="177800" marR="17780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450" y="152400"/>
            <a:ext cx="71670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400" y="1500150"/>
            <a:ext cx="2143200" cy="21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>
            <a:hlinkClick r:id="rId5"/>
          </p:cNvPr>
          <p:cNvSpPr txBox="1"/>
          <p:nvPr/>
        </p:nvSpPr>
        <p:spPr>
          <a:xfrm>
            <a:off x="3131600" y="3643350"/>
            <a:ext cx="3000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tr" sz="3150">
                <a:solidFill>
                  <a:schemeClr val="dk1"/>
                </a:solidFill>
                <a:highlight>
                  <a:schemeClr val="lt1"/>
                </a:highlight>
              </a:rPr>
              <a:t>versions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/>
        </p:nvSpPr>
        <p:spPr>
          <a:xfrm>
            <a:off x="536925" y="1290550"/>
            <a:ext cx="4116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Classes</a:t>
            </a:r>
            <a:br>
              <a:rPr b="1" lang="tr" sz="1800">
                <a:solidFill>
                  <a:srgbClr val="0C343D"/>
                </a:solidFill>
              </a:rPr>
            </a:br>
            <a:endParaRPr b="1" sz="1800">
              <a:solidFill>
                <a:srgbClr val="0C34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Arrow Functions</a:t>
            </a:r>
            <a:br>
              <a:rPr b="1" lang="tr" sz="1800">
                <a:solidFill>
                  <a:srgbClr val="0C343D"/>
                </a:solidFill>
              </a:rPr>
            </a:br>
            <a:endParaRPr b="1" sz="1800">
              <a:solidFill>
                <a:srgbClr val="0C34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Variables (let, const, var)</a:t>
            </a:r>
            <a:br>
              <a:rPr b="1" lang="tr" sz="1800">
                <a:solidFill>
                  <a:srgbClr val="0C343D"/>
                </a:solidFill>
              </a:rPr>
            </a:br>
            <a:endParaRPr b="1" sz="1800">
              <a:solidFill>
                <a:srgbClr val="0C34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Array Methods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286" name="Google Shape;286;p45"/>
          <p:cNvSpPr txBox="1"/>
          <p:nvPr/>
        </p:nvSpPr>
        <p:spPr>
          <a:xfrm>
            <a:off x="4750975" y="1290550"/>
            <a:ext cx="4499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Destructuring</a:t>
            </a:r>
            <a:br>
              <a:rPr b="1" lang="tr" sz="1800">
                <a:solidFill>
                  <a:srgbClr val="0C343D"/>
                </a:solidFill>
              </a:rPr>
            </a:br>
            <a:endParaRPr b="1" sz="1800">
              <a:solidFill>
                <a:srgbClr val="0C34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Modules</a:t>
            </a:r>
            <a:br>
              <a:rPr b="1" lang="tr" sz="1800">
                <a:solidFill>
                  <a:srgbClr val="0C343D"/>
                </a:solidFill>
              </a:rPr>
            </a:br>
            <a:endParaRPr b="1" sz="1800">
              <a:solidFill>
                <a:srgbClr val="0C34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Ternary Operator</a:t>
            </a:r>
            <a:br>
              <a:rPr b="1" lang="tr" sz="1800">
                <a:solidFill>
                  <a:srgbClr val="0C343D"/>
                </a:solidFill>
              </a:rPr>
            </a:br>
            <a:endParaRPr b="1" sz="1800">
              <a:solidFill>
                <a:srgbClr val="0C343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Spread Operator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6"/>
          <p:cNvSpPr txBox="1"/>
          <p:nvPr/>
        </p:nvSpPr>
        <p:spPr>
          <a:xfrm>
            <a:off x="84775" y="659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Classes</a:t>
            </a:r>
            <a:endParaRPr/>
          </a:p>
        </p:txBody>
      </p:sp>
      <p:sp>
        <p:nvSpPr>
          <p:cNvPr id="292" name="Google Shape;292;p46"/>
          <p:cNvSpPr txBox="1"/>
          <p:nvPr/>
        </p:nvSpPr>
        <p:spPr>
          <a:xfrm>
            <a:off x="659425" y="1158700"/>
            <a:ext cx="56208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yapıcı fonksiyon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(brand)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.carname = brand;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class ve nesnelerde kullanılır.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present()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'I have a '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.carname);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3" name="Google Shape;293;p46"/>
          <p:cNvSpPr txBox="1"/>
          <p:nvPr/>
        </p:nvSpPr>
        <p:spPr>
          <a:xfrm>
            <a:off x="4795611" y="593475"/>
            <a:ext cx="3409500" cy="4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Model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extends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Car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yapıcı fonksiyon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(brand, mod)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super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(brand);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.model = mod;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class ve nesnelerde kullanılır.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show()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.present() + 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', it is a '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.model);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sadece class için kullanılır. Nesnelere aktarmaz.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static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goster()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World"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7"/>
          <p:cNvSpPr txBox="1"/>
          <p:nvPr/>
        </p:nvSpPr>
        <p:spPr>
          <a:xfrm>
            <a:off x="84775" y="659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Arrow Functions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299" name="Google Shape;299;p47"/>
          <p:cNvSpPr txBox="1"/>
          <p:nvPr/>
        </p:nvSpPr>
        <p:spPr>
          <a:xfrm>
            <a:off x="885500" y="1714475"/>
            <a:ext cx="4427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 = () </a:t>
            </a:r>
            <a:r>
              <a:rPr b="1" lang="t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7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7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 World!"</a:t>
            </a:r>
            <a:r>
              <a:rPr b="1" lang="tr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7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/>
        </p:nvSpPr>
        <p:spPr>
          <a:xfrm>
            <a:off x="84775" y="65950"/>
            <a:ext cx="42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Variables (let, const, var)</a:t>
            </a:r>
            <a:endParaRPr b="1" sz="1800">
              <a:solidFill>
                <a:srgbClr val="0C343D"/>
              </a:solidFill>
            </a:endParaRPr>
          </a:p>
        </p:txBody>
      </p:sp>
      <p:pic>
        <p:nvPicPr>
          <p:cNvPr id="305" name="Google Shape;30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350" y="661200"/>
            <a:ext cx="6929360" cy="431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/>
        </p:nvSpPr>
        <p:spPr>
          <a:xfrm>
            <a:off x="84775" y="65950"/>
            <a:ext cx="42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Array Methods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311" name="Google Shape;311;p49"/>
          <p:cNvSpPr txBox="1"/>
          <p:nvPr/>
        </p:nvSpPr>
        <p:spPr>
          <a:xfrm>
            <a:off x="454675" y="650100"/>
            <a:ext cx="40980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someArray = [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"Smith"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"Bob"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someArray.find(element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element.id ===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//-------&gt; Output : {id: 2, name: "Smith"}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2" name="Google Shape;312;p49"/>
          <p:cNvSpPr txBox="1"/>
          <p:nvPr/>
        </p:nvSpPr>
        <p:spPr>
          <a:xfrm>
            <a:off x="4487450" y="650100"/>
            <a:ext cx="4276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someArray = [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"Smith"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"Bob"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someArray.findIndex(element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element.id ===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//-------&gt; Output : 2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3" name="Google Shape;313;p49"/>
          <p:cNvSpPr txBox="1"/>
          <p:nvPr/>
        </p:nvSpPr>
        <p:spPr>
          <a:xfrm>
            <a:off x="454675" y="2722475"/>
            <a:ext cx="3881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someArray = [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"Smith"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"Bob"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]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someArray.forEach(element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console.log(element.name))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//Output : John, Smith, Bob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4" name="Google Shape;314;p49"/>
          <p:cNvSpPr txBox="1"/>
          <p:nvPr/>
        </p:nvSpPr>
        <p:spPr>
          <a:xfrm>
            <a:off x="4591075" y="295835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someArray = [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someArray.map(x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x * x)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Output: 1, 4, 9, 16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/>
        </p:nvSpPr>
        <p:spPr>
          <a:xfrm>
            <a:off x="84775" y="65950"/>
            <a:ext cx="42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Array Methods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320" name="Google Shape;320;p50"/>
          <p:cNvSpPr txBox="1"/>
          <p:nvPr/>
        </p:nvSpPr>
        <p:spPr>
          <a:xfrm>
            <a:off x="376850" y="970325"/>
            <a:ext cx="4069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someArray = [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"Smith"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"Bob"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]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someArray.filter(element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element.name ===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"Bob"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//Output: 0:{id: 3, name: "Bob"}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50"/>
          <p:cNvSpPr txBox="1"/>
          <p:nvPr/>
        </p:nvSpPr>
        <p:spPr>
          <a:xfrm>
            <a:off x="4738450" y="2731925"/>
            <a:ext cx="3881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someArray = [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Sort from smallest to largest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someArray.sort((a, b)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 - b)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//Output : [1, 2, 3, 4]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Sort from largest to smallest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someArray.sort((a, b)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 - a)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//Output : [4, 3, 2, 1]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/>
        </p:nvSpPr>
        <p:spPr>
          <a:xfrm>
            <a:off x="84775" y="65950"/>
            <a:ext cx="42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Destructuring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453725" y="734775"/>
            <a:ext cx="41451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Dizilerde destructuring işlemleri: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bir, iki, digerSayilar;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[bir,iki] =[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 (bir);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console.log(iki);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[bir,iki,...digerSayilar] = [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console.log(digerSayilar);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51"/>
          <p:cNvSpPr txBox="1"/>
          <p:nvPr/>
        </p:nvSpPr>
        <p:spPr>
          <a:xfrm>
            <a:off x="4870300" y="734775"/>
            <a:ext cx="3000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 Varsayılan değer atama işlemi: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bir, iki;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[bir =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iki =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 = [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console.log(bir);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console.log(iki);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480425" y="2797850"/>
            <a:ext cx="4091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değer değiştirme işlemi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bir=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iki=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[bir,iki]=[iki,bir];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`bir değişkeninin yeni değeri: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bir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`iki değişkeninin yeni değeri: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iki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325875" y="1289425"/>
            <a:ext cx="8019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>
                <a:solidFill>
                  <a:srgbClr val="6D9EEB"/>
                </a:solidFill>
              </a:rPr>
              <a:t>H</a:t>
            </a:r>
            <a:r>
              <a:rPr lang="tr">
                <a:solidFill>
                  <a:schemeClr val="dk1"/>
                </a:solidFill>
              </a:rPr>
              <a:t>yper </a:t>
            </a:r>
            <a:r>
              <a:rPr lang="tr">
                <a:solidFill>
                  <a:srgbClr val="6D9EEB"/>
                </a:solidFill>
              </a:rPr>
              <a:t>T</a:t>
            </a:r>
            <a:r>
              <a:rPr lang="tr">
                <a:solidFill>
                  <a:schemeClr val="dk1"/>
                </a:solidFill>
              </a:rPr>
              <a:t>ext </a:t>
            </a:r>
            <a:r>
              <a:rPr lang="tr">
                <a:solidFill>
                  <a:srgbClr val="6D9EEB"/>
                </a:solidFill>
              </a:rPr>
              <a:t>M</a:t>
            </a:r>
            <a:r>
              <a:rPr lang="tr">
                <a:solidFill>
                  <a:schemeClr val="dk1"/>
                </a:solidFill>
              </a:rPr>
              <a:t>arkup </a:t>
            </a:r>
            <a:r>
              <a:rPr lang="tr">
                <a:solidFill>
                  <a:srgbClr val="6D9EEB"/>
                </a:solidFill>
              </a:rPr>
              <a:t>L</a:t>
            </a:r>
            <a:r>
              <a:rPr lang="tr">
                <a:solidFill>
                  <a:schemeClr val="dk1"/>
                </a:solidFill>
              </a:rPr>
              <a:t>anguage.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>
                <a:solidFill>
                  <a:schemeClr val="dk1"/>
                </a:solidFill>
              </a:rPr>
              <a:t>E</a:t>
            </a:r>
            <a:r>
              <a:rPr lang="tr">
                <a:solidFill>
                  <a:srgbClr val="6D9EEB"/>
                </a:solidFill>
              </a:rPr>
              <a:t>x</a:t>
            </a:r>
            <a:r>
              <a:rPr lang="tr">
                <a:solidFill>
                  <a:schemeClr val="dk1"/>
                </a:solidFill>
              </a:rPr>
              <a:t>tensible</a:t>
            </a:r>
            <a:r>
              <a:rPr lang="tr">
                <a:solidFill>
                  <a:srgbClr val="6D9EEB"/>
                </a:solidFill>
              </a:rPr>
              <a:t> H</a:t>
            </a:r>
            <a:r>
              <a:rPr lang="tr">
                <a:solidFill>
                  <a:schemeClr val="dk1"/>
                </a:solidFill>
              </a:rPr>
              <a:t>ypertext </a:t>
            </a:r>
            <a:r>
              <a:rPr lang="tr">
                <a:solidFill>
                  <a:srgbClr val="6D9EEB"/>
                </a:solidFill>
              </a:rPr>
              <a:t>M</a:t>
            </a:r>
            <a:r>
              <a:rPr lang="tr">
                <a:solidFill>
                  <a:schemeClr val="dk1"/>
                </a:solidFill>
              </a:rPr>
              <a:t>arkup </a:t>
            </a:r>
            <a:r>
              <a:rPr lang="tr">
                <a:solidFill>
                  <a:srgbClr val="6D9EEB"/>
                </a:solidFill>
              </a:rPr>
              <a:t>L</a:t>
            </a:r>
            <a:r>
              <a:rPr lang="tr">
                <a:solidFill>
                  <a:schemeClr val="dk1"/>
                </a:solidFill>
              </a:rPr>
              <a:t>anguage.</a:t>
            </a:r>
            <a:br>
              <a:rPr lang="tr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>
                <a:solidFill>
                  <a:schemeClr val="dk1"/>
                </a:solidFill>
              </a:rPr>
              <a:t>HTML, web sayfaları oluşturmak için standart biçimlendirme dilidir.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tr">
                <a:solidFill>
                  <a:schemeClr val="dk1"/>
                </a:solidFill>
              </a:rPr>
              <a:t>HTML öğelerin nasıl görüntüleneceğini tarayıcıya söyler.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297525" y="382575"/>
            <a:ext cx="4839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HTML </a:t>
            </a:r>
            <a:r>
              <a:rPr lang="tr" sz="3100">
                <a:solidFill>
                  <a:srgbClr val="6D9EEB"/>
                </a:solidFill>
              </a:rPr>
              <a:t>ve</a:t>
            </a:r>
            <a:r>
              <a:rPr lang="tr" sz="3100"/>
              <a:t> XHTML nedir?</a:t>
            </a:r>
            <a:endParaRPr sz="3100"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326" y="2476225"/>
            <a:ext cx="4631164" cy="25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/>
        </p:nvSpPr>
        <p:spPr>
          <a:xfrm>
            <a:off x="84775" y="65950"/>
            <a:ext cx="42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Destructuring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335" name="Google Shape;335;p52"/>
          <p:cNvSpPr txBox="1"/>
          <p:nvPr/>
        </p:nvSpPr>
        <p:spPr>
          <a:xfrm>
            <a:off x="508725" y="894925"/>
            <a:ext cx="40632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 Dizi dönen fonksiyonlar için destructuring işlemi: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dizi() 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fonksiyondan dönen dizinin ilk elamanı değişkene atandı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[a] = dizi();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console.log(a);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fonksiyondan dönen dizinin ilk iki elamanlar değişkenlere atandı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[b, c] = dizi();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console.log(b);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console.log(c);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6" name="Google Shape;336;p52"/>
          <p:cNvSpPr txBox="1"/>
          <p:nvPr/>
        </p:nvSpPr>
        <p:spPr>
          <a:xfrm>
            <a:off x="4821600" y="1132650"/>
            <a:ext cx="4322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fonksiyondan dönen dizinin tüm  elamanları değişkenlere atandı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[d, e, f] = dizi();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console.log(d);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console.log(e);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console.log(f);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fonksiyondan dönen dizinin birinci ve üçüncü değişkenlere atandı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[x, , y] = dizi();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console.log(x);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console.log(y);</a:t>
            </a:r>
            <a:endParaRPr b="1"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/>
        </p:nvSpPr>
        <p:spPr>
          <a:xfrm>
            <a:off x="84775" y="65950"/>
            <a:ext cx="42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Destructuring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342" name="Google Shape;342;p53"/>
          <p:cNvSpPr txBox="1"/>
          <p:nvPr/>
        </p:nvSpPr>
        <p:spPr>
          <a:xfrm>
            <a:off x="2063075" y="1139850"/>
            <a:ext cx="5265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//Nesne dönen fonksiyonlar için destructuring işlemi: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nesne() 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bir: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iki: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uc: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endParaRPr b="1" sz="1000">
              <a:solidFill>
                <a:srgbClr val="098658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bir } = nesne();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console.log(bir)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{iki, uc} = nesne();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console.log(iki);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console.log(uc);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/>
        </p:nvSpPr>
        <p:spPr>
          <a:xfrm>
            <a:off x="84775" y="65950"/>
            <a:ext cx="42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Spread Operator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348" name="Google Shape;348;p54"/>
          <p:cNvSpPr txBox="1"/>
          <p:nvPr/>
        </p:nvSpPr>
        <p:spPr>
          <a:xfrm>
            <a:off x="84775" y="942025"/>
            <a:ext cx="50115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numbersOne = [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numbersTwo = [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numbersCombined = [...numbersOne, ...numbersTwo];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1,2,3,4,5,6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9" name="Google Shape;349;p54"/>
          <p:cNvSpPr txBox="1"/>
          <p:nvPr/>
        </p:nvSpPr>
        <p:spPr>
          <a:xfrm>
            <a:off x="84775" y="2387800"/>
            <a:ext cx="4201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numbers = [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[one, two, ...rest] = numbers;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one : 1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two : 2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rest : 3,4,5,6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0" name="Google Shape;350;p54"/>
          <p:cNvSpPr txBox="1"/>
          <p:nvPr/>
        </p:nvSpPr>
        <p:spPr>
          <a:xfrm>
            <a:off x="4625425" y="209100"/>
            <a:ext cx="50115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myVehicle = 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brand: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'Ford'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model: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'Mustang'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color: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'red'</a:t>
            </a:r>
            <a:endParaRPr b="1" sz="10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updateMyVehicle = 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type: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'car'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year: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2021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color: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'yellow'</a:t>
            </a:r>
            <a:endParaRPr b="1" sz="10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myUpdatedVehicle = {...myVehicle, ...updateMyVehicle}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"brand": "Ford",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"model": "Mustang",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"color": "yellow",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"type": "car",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"year": 2021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*/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/>
        </p:nvSpPr>
        <p:spPr>
          <a:xfrm>
            <a:off x="84775" y="-10250"/>
            <a:ext cx="42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Ternary Operator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356" name="Google Shape;356;p55"/>
          <p:cNvSpPr txBox="1"/>
          <p:nvPr/>
        </p:nvSpPr>
        <p:spPr>
          <a:xfrm>
            <a:off x="1879350" y="2110175"/>
            <a:ext cx="53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condition ? </a:t>
            </a:r>
            <a:r>
              <a:rPr b="1" lang="t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&lt;expression</a:t>
            </a:r>
            <a:r>
              <a:rPr b="1" lang="t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t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t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t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t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&lt;expression</a:t>
            </a:r>
            <a:r>
              <a:rPr b="1" lang="t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t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2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tr" sz="12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2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6"/>
          <p:cNvSpPr txBox="1"/>
          <p:nvPr/>
        </p:nvSpPr>
        <p:spPr>
          <a:xfrm>
            <a:off x="84775" y="65950"/>
            <a:ext cx="420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800"/>
              <a:buChar char="●"/>
            </a:pPr>
            <a:r>
              <a:rPr b="1" lang="tr" sz="1800">
                <a:solidFill>
                  <a:srgbClr val="0C343D"/>
                </a:solidFill>
              </a:rPr>
              <a:t>Modules</a:t>
            </a:r>
            <a:endParaRPr b="1" sz="1800">
              <a:solidFill>
                <a:srgbClr val="0C343D"/>
              </a:solidFill>
            </a:endParaRPr>
          </a:p>
        </p:txBody>
      </p:sp>
      <p:sp>
        <p:nvSpPr>
          <p:cNvPr id="362" name="Google Shape;362;p56"/>
          <p:cNvSpPr txBox="1"/>
          <p:nvPr/>
        </p:nvSpPr>
        <p:spPr>
          <a:xfrm>
            <a:off x="2774525" y="1968850"/>
            <a:ext cx="142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endParaRPr b="1" sz="24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56"/>
          <p:cNvSpPr txBox="1"/>
          <p:nvPr/>
        </p:nvSpPr>
        <p:spPr>
          <a:xfrm>
            <a:off x="4945675" y="1968850"/>
            <a:ext cx="142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endParaRPr b="1" sz="24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4410750" y="1968850"/>
            <a:ext cx="322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400">
                <a:solidFill>
                  <a:schemeClr val="dk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|</a:t>
            </a:r>
            <a:endParaRPr b="1" sz="2400">
              <a:solidFill>
                <a:schemeClr val="dk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/>
        </p:nvSpPr>
        <p:spPr>
          <a:xfrm>
            <a:off x="1241525" y="1844400"/>
            <a:ext cx="30000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 = {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b="1" lang="tr" sz="1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"Hayes"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id: </a:t>
            </a:r>
            <a:r>
              <a:rPr b="1" lang="tr" sz="1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5283900" y="1765675"/>
            <a:ext cx="30000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interface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 {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string;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id: number;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user: User = {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name: </a:t>
            </a:r>
            <a:r>
              <a:rPr b="1" lang="tr" sz="15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"Hayes"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id: </a:t>
            </a:r>
            <a:r>
              <a:rPr b="1" lang="tr" sz="15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76" name="Google Shape;37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25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775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/>
        </p:nvSpPr>
        <p:spPr>
          <a:xfrm>
            <a:off x="332575" y="1992200"/>
            <a:ext cx="4093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employeeName = </a:t>
            </a:r>
            <a:r>
              <a:rPr b="1" lang="tr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'John Smith'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//OR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employeeName = </a:t>
            </a:r>
            <a:r>
              <a:rPr b="1" lang="tr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 Smith"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83" name="Google Shape;383;p59"/>
          <p:cNvSpPr txBox="1"/>
          <p:nvPr/>
        </p:nvSpPr>
        <p:spPr>
          <a:xfrm>
            <a:off x="4485800" y="1992200"/>
            <a:ext cx="44931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employeeName:string = </a:t>
            </a:r>
            <a:r>
              <a:rPr b="1" lang="tr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'John Smith'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//OR</a:t>
            </a:r>
            <a:endParaRPr b="1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employeeName:string = </a:t>
            </a:r>
            <a:r>
              <a:rPr b="1" lang="tr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 Smith"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84" name="Google Shape;3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25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10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/>
        </p:nvSpPr>
        <p:spPr>
          <a:xfrm>
            <a:off x="325175" y="1763100"/>
            <a:ext cx="40938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employeeName =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 Smith"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employeeDept =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"Finance"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Pre-ES6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employeeDesc1 = employeeName +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works in the 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employeeDept +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department."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Post-ES6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employeeDesc2 =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employeeName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works in the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employeeDept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department.`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console.log(employeeDesc1); </a:t>
            </a: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//John Smith works in the Finance department.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console.log(employeeDesc2); </a:t>
            </a: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//John Smith works in the Finance department.</a:t>
            </a:r>
            <a:endParaRPr b="1" sz="15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1" name="Google Shape;391;p60"/>
          <p:cNvSpPr txBox="1"/>
          <p:nvPr/>
        </p:nvSpPr>
        <p:spPr>
          <a:xfrm>
            <a:off x="4478400" y="1632650"/>
            <a:ext cx="44931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employeeName:string =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"John Smith"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employeeDept:string =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"Finance"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Pre-ES6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employeeDesc1: string = employeeName +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works in the 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 employeeDept +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department."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Post-ES6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employeeDesc2: string =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employeeName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works in the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employeeDept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department.`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console.log(employeeDesc1);</a:t>
            </a: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//John Smith works in the Finance department.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console.log(employeeDesc2);</a:t>
            </a: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//John Smith works in the Finance department.</a:t>
            </a:r>
            <a:endParaRPr b="1" sz="15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2" name="Google Shape;3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325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10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1"/>
          <p:cNvSpPr txBox="1"/>
          <p:nvPr/>
        </p:nvSpPr>
        <p:spPr>
          <a:xfrm>
            <a:off x="325175" y="2101650"/>
            <a:ext cx="4093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isPresent =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61"/>
          <p:cNvSpPr txBox="1"/>
          <p:nvPr/>
        </p:nvSpPr>
        <p:spPr>
          <a:xfrm>
            <a:off x="4367550" y="2086200"/>
            <a:ext cx="4493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isPresent:boolean =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0" name="Google Shape;40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5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10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297525" y="382575"/>
            <a:ext cx="599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Temel </a:t>
            </a:r>
            <a:r>
              <a:rPr lang="tr" sz="3100">
                <a:solidFill>
                  <a:srgbClr val="6D9EEB"/>
                </a:solidFill>
              </a:rPr>
              <a:t>HTML</a:t>
            </a:r>
            <a:r>
              <a:rPr lang="tr" sz="3100"/>
              <a:t> Etiketleri (</a:t>
            </a:r>
            <a:r>
              <a:rPr lang="tr" sz="3100">
                <a:solidFill>
                  <a:srgbClr val="6D9EEB"/>
                </a:solidFill>
              </a:rPr>
              <a:t>Tags</a:t>
            </a:r>
            <a:r>
              <a:rPr lang="tr" sz="3100"/>
              <a:t>)</a:t>
            </a:r>
            <a:endParaRPr sz="3100"/>
          </a:p>
        </p:txBody>
      </p:sp>
      <p:sp>
        <p:nvSpPr>
          <p:cNvPr id="107" name="Google Shape;107;p17"/>
          <p:cNvSpPr txBox="1"/>
          <p:nvPr/>
        </p:nvSpPr>
        <p:spPr>
          <a:xfrm>
            <a:off x="396775" y="1225675"/>
            <a:ext cx="50088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!DOCTYPE</a:t>
            </a:r>
            <a:r>
              <a:rPr lang="tr" sz="16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html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r" sz="1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Page Title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/title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/head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r" sz="1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 is a Heading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/h1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tr" sz="16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 is a paragraph.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/p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/body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50">
              <a:solidFill>
                <a:srgbClr val="0000C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tr" sz="1650">
                <a:solidFill>
                  <a:srgbClr val="A52A2A"/>
                </a:solidFill>
                <a:latin typeface="Courier New"/>
                <a:ea typeface="Courier New"/>
                <a:cs typeface="Courier New"/>
                <a:sym typeface="Courier New"/>
              </a:rPr>
              <a:t>/html</a:t>
            </a:r>
            <a:r>
              <a:rPr lang="tr" sz="1650">
                <a:solidFill>
                  <a:srgbClr val="0000CD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900"/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2675" y="1947875"/>
            <a:ext cx="1321277" cy="124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/>
          <p:nvPr/>
        </p:nvSpPr>
        <p:spPr>
          <a:xfrm>
            <a:off x="332575" y="1724750"/>
            <a:ext cx="4093800" cy="3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x = </a:t>
            </a:r>
            <a:r>
              <a:rPr b="1" lang="tr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y = </a:t>
            </a:r>
            <a:r>
              <a:rPr b="1" lang="tr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(x &gt; y)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'x is greater than y.'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(x &lt; y)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'x is less than y.'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tr" sz="11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//This will be executed</a:t>
            </a:r>
            <a:endParaRPr b="1" sz="11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(x == y)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'x is equal to y'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7" name="Google Shape;407;p62"/>
          <p:cNvSpPr txBox="1"/>
          <p:nvPr/>
        </p:nvSpPr>
        <p:spPr>
          <a:xfrm>
            <a:off x="4572000" y="1598450"/>
            <a:ext cx="44931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x: number =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y =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(x &gt; y)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'x is greater than y.'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(x &lt; y)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'x is less than y.'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b="1" lang="tr" sz="10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//This will be executed</a:t>
            </a:r>
            <a:endParaRPr b="1" sz="10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(x == y)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console.log(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'x is equal to y'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5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10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/>
        </p:nvSpPr>
        <p:spPr>
          <a:xfrm>
            <a:off x="325200" y="37550"/>
            <a:ext cx="4093800" cy="53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day =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(day) {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Sunday."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Monday."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Tuesday."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Wednesday."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Thursday."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Friday."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Saturday."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 such day exists!"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63"/>
          <p:cNvSpPr txBox="1"/>
          <p:nvPr/>
        </p:nvSpPr>
        <p:spPr>
          <a:xfrm>
            <a:off x="4617025" y="37550"/>
            <a:ext cx="44931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day : number =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(day) {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Sunday."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Monday."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Tuesday."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Wednesday."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Thursday."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Friday."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8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"It is a Saturday."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console.log(</a:t>
            </a:r>
            <a:r>
              <a:rPr b="1" lang="tr" sz="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 such day exists!"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6" name="Google Shape;4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300" y="1670750"/>
            <a:ext cx="1454700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3800" y="1338225"/>
            <a:ext cx="1454700" cy="14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4"/>
          <p:cNvSpPr txBox="1"/>
          <p:nvPr/>
        </p:nvSpPr>
        <p:spPr>
          <a:xfrm>
            <a:off x="4691525" y="1684375"/>
            <a:ext cx="37479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interface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 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id: number;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firstName: string;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lastName: string;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getFullName(): string;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user: User = {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id: </a:t>
            </a:r>
            <a:r>
              <a:rPr b="1" lang="tr" sz="10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firstName: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"Josh"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lastName: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getFullName: ()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b="1" lang="tr" sz="1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b="1" sz="10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23" name="Google Shape;4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5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10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4"/>
          <p:cNvSpPr txBox="1"/>
          <p:nvPr/>
        </p:nvSpPr>
        <p:spPr>
          <a:xfrm>
            <a:off x="1308550" y="1832725"/>
            <a:ext cx="30000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user =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id: </a:t>
            </a:r>
            <a:r>
              <a:rPr b="1" lang="tr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12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firstName: 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"Josh"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lastName: 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getFullName: ()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firstName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lastName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1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b="1" sz="11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/>
          <p:nvPr/>
        </p:nvSpPr>
        <p:spPr>
          <a:xfrm>
            <a:off x="4691525" y="1684375"/>
            <a:ext cx="37479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empCode: number;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empName: string;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(code: number, name: string)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.empName = name;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.empCode = code;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getSalary() : number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2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1" name="Google Shape;43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35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7100" y="177950"/>
            <a:ext cx="1454700" cy="14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5"/>
          <p:cNvSpPr txBox="1"/>
          <p:nvPr/>
        </p:nvSpPr>
        <p:spPr>
          <a:xfrm>
            <a:off x="1308550" y="1832725"/>
            <a:ext cx="3000000" cy="26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Employee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(code, name)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.empName = name;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.empCode = code;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getSalary() {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11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1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10000</a:t>
            </a: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7"/>
          <p:cNvSpPr txBox="1"/>
          <p:nvPr/>
        </p:nvSpPr>
        <p:spPr>
          <a:xfrm>
            <a:off x="235525" y="131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ReactJs Nedir?</a:t>
            </a:r>
            <a:endParaRPr/>
          </a:p>
        </p:txBody>
      </p:sp>
      <p:pic>
        <p:nvPicPr>
          <p:cNvPr id="444" name="Google Shape;44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0250"/>
            <a:ext cx="8839204" cy="2516238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7"/>
          <p:cNvSpPr txBox="1"/>
          <p:nvPr/>
        </p:nvSpPr>
        <p:spPr>
          <a:xfrm>
            <a:off x="379800" y="3522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npx create-react-app my-app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8"/>
          <p:cNvSpPr txBox="1"/>
          <p:nvPr/>
        </p:nvSpPr>
        <p:spPr>
          <a:xfrm>
            <a:off x="235525" y="131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NPM Nedir?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675" y="1262225"/>
            <a:ext cx="3804575" cy="20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8"/>
          <p:cNvSpPr txBox="1"/>
          <p:nvPr/>
        </p:nvSpPr>
        <p:spPr>
          <a:xfrm>
            <a:off x="1017375" y="1390213"/>
            <a:ext cx="380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>
                <a:solidFill>
                  <a:srgbClr val="CC0000"/>
                </a:solidFill>
              </a:rPr>
              <a:t>N</a:t>
            </a:r>
            <a:r>
              <a:rPr b="1" lang="tr" sz="2000"/>
              <a:t>ode </a:t>
            </a:r>
            <a:r>
              <a:rPr b="1" lang="tr" sz="2000">
                <a:solidFill>
                  <a:srgbClr val="CC0000"/>
                </a:solidFill>
              </a:rPr>
              <a:t>P</a:t>
            </a:r>
            <a:r>
              <a:rPr b="1" lang="tr" sz="2000"/>
              <a:t>ackage </a:t>
            </a:r>
            <a:r>
              <a:rPr b="1" lang="tr" sz="2000">
                <a:solidFill>
                  <a:srgbClr val="CC0000"/>
                </a:solidFill>
              </a:rPr>
              <a:t>M</a:t>
            </a:r>
            <a:r>
              <a:rPr b="1" lang="tr" sz="2000"/>
              <a:t>anager</a:t>
            </a:r>
            <a:endParaRPr b="1" sz="2000"/>
          </a:p>
        </p:txBody>
      </p:sp>
      <p:sp>
        <p:nvSpPr>
          <p:cNvPr id="453" name="Google Shape;453;p68"/>
          <p:cNvSpPr txBox="1"/>
          <p:nvPr/>
        </p:nvSpPr>
        <p:spPr>
          <a:xfrm>
            <a:off x="1419675" y="1964838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“npm makes it easy for JavaScript developers to share and reuse code, and it makes it easy to update the code that you’re sharing” — npmjs.org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9"/>
          <p:cNvSpPr txBox="1"/>
          <p:nvPr/>
        </p:nvSpPr>
        <p:spPr>
          <a:xfrm>
            <a:off x="235525" y="131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NPX Nedir?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83750"/>
            <a:ext cx="5505450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9"/>
          <p:cNvSpPr txBox="1"/>
          <p:nvPr/>
        </p:nvSpPr>
        <p:spPr>
          <a:xfrm>
            <a:off x="5785500" y="150725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npm install -g react-native-cli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react-native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//yerine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npx react-native-cli start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/>
        </p:nvSpPr>
        <p:spPr>
          <a:xfrm>
            <a:off x="235525" y="131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 Component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6" name="Google Shape;46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600" y="685975"/>
            <a:ext cx="6290486" cy="41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7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500" y="867950"/>
            <a:ext cx="6481000" cy="27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/>
        </p:nvSpPr>
        <p:spPr>
          <a:xfrm>
            <a:off x="297525" y="382575"/>
            <a:ext cx="5993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Temel </a:t>
            </a:r>
            <a:r>
              <a:rPr lang="tr" sz="3100">
                <a:solidFill>
                  <a:srgbClr val="6D9EEB"/>
                </a:solidFill>
              </a:rPr>
              <a:t>HTML</a:t>
            </a:r>
            <a:r>
              <a:rPr lang="tr" sz="3100"/>
              <a:t> Etiketleri (</a:t>
            </a:r>
            <a:r>
              <a:rPr lang="tr" sz="3100">
                <a:solidFill>
                  <a:srgbClr val="6D9EEB"/>
                </a:solidFill>
              </a:rPr>
              <a:t>Tags</a:t>
            </a:r>
            <a:r>
              <a:rPr lang="tr" sz="3100"/>
              <a:t>)</a:t>
            </a:r>
            <a:endParaRPr sz="3100"/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525" y="1323513"/>
            <a:ext cx="4545175" cy="2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/>
          <p:nvPr/>
        </p:nvSpPr>
        <p:spPr>
          <a:xfrm>
            <a:off x="145125" y="13235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&lt;title&gt; … &lt;/title&gt;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6" name="Google Shape;116;p18"/>
          <p:cNvSpPr txBox="1"/>
          <p:nvPr/>
        </p:nvSpPr>
        <p:spPr>
          <a:xfrm>
            <a:off x="110550" y="1789875"/>
            <a:ext cx="3000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tr" sz="1650">
                <a:solidFill>
                  <a:srgbClr val="292929"/>
                </a:solidFill>
                <a:highlight>
                  <a:srgbClr val="FFFFFF"/>
                </a:highlight>
              </a:rPr>
              <a:t>&lt;! — … — &gt;</a:t>
            </a:r>
            <a:endParaRPr b="1" sz="16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65975" y="2381475"/>
            <a:ext cx="4908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tr" sz="1650">
                <a:solidFill>
                  <a:srgbClr val="292929"/>
                </a:solidFill>
                <a:highlight>
                  <a:srgbClr val="FFFFFF"/>
                </a:highlight>
              </a:rPr>
              <a:t>&lt;img src=”resim.jpg” alt=”açıklama yazısı” /&gt;</a:t>
            </a:r>
            <a:endParaRPr b="1" sz="16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110550" y="2866150"/>
            <a:ext cx="4545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tr" sz="1650">
                <a:solidFill>
                  <a:srgbClr val="292929"/>
                </a:solidFill>
                <a:highlight>
                  <a:srgbClr val="FFFFFF"/>
                </a:highlight>
              </a:rPr>
              <a:t>&lt;video src=”video.mp4" poster=”thumb.jpg” controls&gt; &lt;/video&gt;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110550" y="3805825"/>
            <a:ext cx="3000000" cy="6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3529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b="1" lang="tr" sz="1650">
                <a:solidFill>
                  <a:srgbClr val="292929"/>
                </a:solidFill>
                <a:highlight>
                  <a:srgbClr val="FFFFFF"/>
                </a:highlight>
              </a:rPr>
              <a:t>&lt;a href=”url”&gt; … &lt;/a&gt;</a:t>
            </a:r>
            <a:endParaRPr b="1" sz="165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 txBox="1"/>
          <p:nvPr/>
        </p:nvSpPr>
        <p:spPr>
          <a:xfrm>
            <a:off x="235525" y="131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50" y="717950"/>
            <a:ext cx="8839201" cy="22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800" y="1083569"/>
            <a:ext cx="7039049" cy="2805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3"/>
          <p:cNvSpPr txBox="1"/>
          <p:nvPr/>
        </p:nvSpPr>
        <p:spPr>
          <a:xfrm>
            <a:off x="235525" y="131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 JSX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4" name="Google Shape;4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25" y="810025"/>
            <a:ext cx="7039049" cy="3192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4"/>
          <p:cNvSpPr txBox="1"/>
          <p:nvPr/>
        </p:nvSpPr>
        <p:spPr>
          <a:xfrm>
            <a:off x="235525" y="131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 Events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50" y="909225"/>
            <a:ext cx="8534400" cy="2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2350" y="13504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67500"/>
            <a:ext cx="7366473" cy="39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75"/>
          <p:cNvSpPr txBox="1"/>
          <p:nvPr/>
        </p:nvSpPr>
        <p:spPr>
          <a:xfrm>
            <a:off x="685800" y="39764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useEffect(()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	</a:t>
            </a:r>
            <a:r>
              <a:rPr b="1" lang="tr"/>
              <a:t>// code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}, []);</a:t>
            </a:r>
            <a:endParaRPr/>
          </a:p>
        </p:txBody>
      </p:sp>
      <p:sp>
        <p:nvSpPr>
          <p:cNvPr id="498" name="Google Shape;498;p75"/>
          <p:cNvSpPr txBox="1"/>
          <p:nvPr/>
        </p:nvSpPr>
        <p:spPr>
          <a:xfrm>
            <a:off x="3135000" y="39764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useEffect(()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	</a:t>
            </a:r>
            <a:r>
              <a:rPr b="1" lang="tr"/>
              <a:t>// code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}, [var1, var2]);</a:t>
            </a:r>
            <a:endParaRPr/>
          </a:p>
        </p:txBody>
      </p:sp>
      <p:sp>
        <p:nvSpPr>
          <p:cNvPr id="499" name="Google Shape;499;p75"/>
          <p:cNvSpPr txBox="1"/>
          <p:nvPr/>
        </p:nvSpPr>
        <p:spPr>
          <a:xfrm>
            <a:off x="5940000" y="3908925"/>
            <a:ext cx="336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useEffect(() =&gt;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return () =&gt; {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// code  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}, []);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313" y="1495425"/>
            <a:ext cx="5667375" cy="21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6"/>
          <p:cNvSpPr txBox="1"/>
          <p:nvPr/>
        </p:nvSpPr>
        <p:spPr>
          <a:xfrm>
            <a:off x="3072000" y="7125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000"/>
              <a:t>All three combined</a:t>
            </a:r>
            <a:endParaRPr b="1" sz="2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063" y="926700"/>
            <a:ext cx="6355875" cy="32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704850"/>
            <a:ext cx="8382000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9"/>
          <p:cNvSpPr txBox="1"/>
          <p:nvPr/>
        </p:nvSpPr>
        <p:spPr>
          <a:xfrm>
            <a:off x="235525" y="1318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➔"/>
            </a:pPr>
            <a:r>
              <a:rPr lang="t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 State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375"/>
            <a:ext cx="5934075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488" y="495388"/>
            <a:ext cx="7379037" cy="41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1"/>
          <p:cNvSpPr txBox="1"/>
          <p:nvPr/>
        </p:nvSpPr>
        <p:spPr>
          <a:xfrm>
            <a:off x="996450" y="955500"/>
            <a:ext cx="71511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Button()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[darkTheme, setDarkTheme] = useState(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toggleDarkTheme = ()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setDarkTheme(!darkTheme);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toggleDarkTheme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darkTheme ? 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"Dark Theme"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"Light Theme"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/>
        </p:nvSpPr>
        <p:spPr>
          <a:xfrm>
            <a:off x="297525" y="230175"/>
            <a:ext cx="7455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/>
              <a:t>Block </a:t>
            </a:r>
            <a:r>
              <a:rPr lang="tr" sz="3100">
                <a:solidFill>
                  <a:srgbClr val="6D9EEB"/>
                </a:solidFill>
              </a:rPr>
              <a:t>Elements</a:t>
            </a:r>
            <a:r>
              <a:rPr lang="tr" sz="3100"/>
              <a:t> &amp; Inline </a:t>
            </a:r>
            <a:r>
              <a:rPr lang="tr" sz="3100">
                <a:solidFill>
                  <a:srgbClr val="6D9EEB"/>
                </a:solidFill>
              </a:rPr>
              <a:t>Elements</a:t>
            </a:r>
            <a:endParaRPr sz="3100">
              <a:solidFill>
                <a:srgbClr val="6D9EEB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74650" y="1130450"/>
            <a:ext cx="5426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Blok seviyesindeki elementler her zaman yeni bir satırda başlar ve satırın tamamını kaplar.</a:t>
            </a:r>
            <a:br>
              <a:rPr lang="tr"/>
            </a:br>
            <a:br>
              <a:rPr lang="tr"/>
            </a:b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address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article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aside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blockquote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canvas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dd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div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dl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fieldset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figcaption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figure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footer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form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h1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 sz="1150">
                <a:solidFill>
                  <a:schemeClr val="hlink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7"/>
              </a:rPr>
              <a:t>-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h6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header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hr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main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nav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noscript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6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ol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7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section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table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tfoot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ul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8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br>
              <a:rPr lang="tr"/>
            </a:br>
            <a:br>
              <a:rPr lang="tr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Satır içi seviyesindeki elementler, içeriği kadar yer kaplar.</a:t>
            </a:r>
            <a:br>
              <a:rPr lang="tr"/>
            </a:br>
            <a:br>
              <a:rPr lang="tr"/>
            </a:b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abbr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9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acronym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bdo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0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big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button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cite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dfn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em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img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input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3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kbd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label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map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object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4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output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samp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5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script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select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small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6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span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strong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sub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sup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7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textarea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time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tt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r>
              <a:rPr b="1" lang="tr"/>
              <a:t> 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8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&lt;</a:t>
            </a:r>
            <a:r>
              <a:rPr b="1" lang="tr" sz="1150">
                <a:solidFill>
                  <a:srgbClr val="A52A2A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9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var</a:t>
            </a:r>
            <a:r>
              <a:rPr b="1" lang="tr" sz="1150">
                <a:solidFill>
                  <a:srgbClr val="0000CD"/>
                </a:solidFill>
                <a:uFill>
                  <a:noFill/>
                </a:uFill>
                <a:latin typeface="Courier New"/>
                <a:ea typeface="Courier New"/>
                <a:cs typeface="Courier New"/>
                <a:sym typeface="Courier New"/>
                <a:hlinkClick r:id="rId19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&gt;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025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13" y="152400"/>
            <a:ext cx="554397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5"/>
          <p:cNvSpPr txBox="1"/>
          <p:nvPr/>
        </p:nvSpPr>
        <p:spPr>
          <a:xfrm>
            <a:off x="0" y="0"/>
            <a:ext cx="9473700" cy="5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useContext, createContext, useState }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"react"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AuthContext = createContext(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Login()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[isLoggedIn, setIsLoggedIn] = useState(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login = ()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setIsLoggedIn(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logout = ()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setIsLoggedIn(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&lt;AuthContext.Provider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isLoggedIn, login, logout }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/* Authentication form here */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&lt;/AuthContext.Provider&gt;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Profile()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isLoggedIn } = useContext(AuthContext);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isLoggedIn ?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You're logged in!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You're logged out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);}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/>
          <p:nvPr/>
        </p:nvSpPr>
        <p:spPr>
          <a:xfrm>
            <a:off x="131850" y="95250"/>
            <a:ext cx="8880300" cy="51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initialState = { count: </a:t>
            </a:r>
            <a:r>
              <a:rPr b="1" lang="t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reducer = (state, action)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switch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(action.type)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"INCREMENT"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count: state.count + </a:t>
            </a:r>
            <a:r>
              <a:rPr b="1" lang="t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"DECREMENT"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count: state.count - </a:t>
            </a:r>
            <a:r>
              <a:rPr b="1" lang="t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state;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Counter()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[state, dispatch] = useReducer(reducer, initialState);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Count: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state.count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dispatch({ type: 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"INCREMENT"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Increment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dispatch({ type: 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"DECREMENT"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})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Decrement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89"/>
          <p:cNvSpPr txBox="1"/>
          <p:nvPr/>
        </p:nvSpPr>
        <p:spPr>
          <a:xfrm>
            <a:off x="293075" y="955500"/>
            <a:ext cx="58908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useMemo }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"react"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HeavyProcessingList({ items })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filteredItems = useMemo(()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items.filter((item)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item.price &gt; </a:t>
            </a:r>
            <a:r>
              <a:rPr b="1" lang="tr" sz="9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}, [items]);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filteredItems.map((item)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&lt;li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item.id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item.name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&lt;/li&gt;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))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25" y="152400"/>
            <a:ext cx="859795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471025" y="18840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100">
                <a:solidFill>
                  <a:srgbClr val="6D9EEB"/>
                </a:solidFill>
              </a:rPr>
              <a:t>CSS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175" y="1012025"/>
            <a:ext cx="3832400" cy="36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2"/>
          <p:cNvSpPr txBox="1"/>
          <p:nvPr/>
        </p:nvSpPr>
        <p:spPr>
          <a:xfrm>
            <a:off x="337050" y="955500"/>
            <a:ext cx="5297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customInput()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inputRef = useRef(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handleClick = ()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Focus the input element on button click</a:t>
            </a:r>
            <a:endParaRPr b="1"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inputRef.current.focus();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ref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inputRef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handleClick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Focus Input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&lt;/div&gt;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minions standing next to each other with the words give me more on the bottom (Sağlayıcı: Tenor)" id="591" name="Google Shape;591;p9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312" y="1778000"/>
            <a:ext cx="3529375" cy="158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9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50" y="152400"/>
            <a:ext cx="8602125" cy="38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94"/>
          <p:cNvSpPr txBox="1"/>
          <p:nvPr/>
        </p:nvSpPr>
        <p:spPr>
          <a:xfrm>
            <a:off x="270950" y="3993175"/>
            <a:ext cx="572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https://redux-toolkit.js.org/tutorials/quick-start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175" y="1031625"/>
            <a:ext cx="3465299" cy="5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97"/>
          <p:cNvSpPr txBox="1"/>
          <p:nvPr/>
        </p:nvSpPr>
        <p:spPr>
          <a:xfrm>
            <a:off x="124575" y="0"/>
            <a:ext cx="10294200" cy="48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router </a:t>
            </a:r>
            <a:r>
              <a:rPr b="1" lang="tr" sz="150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createBrowserRouter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1" lang="tr" sz="150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tr" sz="150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tr" sz="150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</a:t>
            </a:r>
            <a:r>
              <a:rPr b="1" lang="tr" sz="150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about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About Us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tr" sz="150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Link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1" lang="tr" sz="150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"about"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tr" sz="1500">
                <a:solidFill>
                  <a:srgbClr val="9A6E3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About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]);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tr" sz="1500">
                <a:solidFill>
                  <a:srgbClr val="0077A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tr" sz="15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tr" sz="1500">
                <a:solidFill>
                  <a:srgbClr val="DD4A6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RouterProvider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6699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={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router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1500">
                <a:solidFill>
                  <a:srgbClr val="99005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90500" rtl="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tr" sz="1500">
                <a:solidFill>
                  <a:srgbClr val="9999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500">
              <a:solidFill>
                <a:srgbClr val="999999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0725" y="262275"/>
            <a:ext cx="3465299" cy="5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98"/>
          <p:cNvSpPr txBox="1"/>
          <p:nvPr/>
        </p:nvSpPr>
        <p:spPr>
          <a:xfrm>
            <a:off x="87925" y="1831725"/>
            <a:ext cx="10294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&lt;BrowserRouter&gt;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&lt;Routes&gt;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&lt;Home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"/product"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E5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&lt;ProductDetail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r>
              <a:rPr b="1" lang="t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&lt;/Routes&gt;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t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&lt;/BrowserRouter&gt;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275" y="306250"/>
            <a:ext cx="3322025" cy="186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950" y="2689777"/>
            <a:ext cx="3826125" cy="21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99"/>
          <p:cNvSpPr txBox="1"/>
          <p:nvPr/>
        </p:nvSpPr>
        <p:spPr>
          <a:xfrm>
            <a:off x="306275" y="22127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https://codesandbox.io/p/sandbox/react-hook-form-mui-yup-2ect1?file=%2Fdemo.tsx%3A13%2C30</a:t>
            </a:r>
            <a:endParaRPr/>
          </a:p>
        </p:txBody>
      </p:sp>
      <p:sp>
        <p:nvSpPr>
          <p:cNvPr id="627" name="Google Shape;627;p99"/>
          <p:cNvSpPr txBox="1"/>
          <p:nvPr/>
        </p:nvSpPr>
        <p:spPr>
          <a:xfrm>
            <a:off x="5018950" y="161192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https://olaishola.medium.com/mastering-form-validation-in-react-with-formik-and-yup-with-typescript-9dc4b3885538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Google Shape;632;p10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425" y="130425"/>
            <a:ext cx="4869150" cy="4492876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00"/>
          <p:cNvSpPr txBox="1"/>
          <p:nvPr/>
        </p:nvSpPr>
        <p:spPr>
          <a:xfrm>
            <a:off x="1688850" y="4662725"/>
            <a:ext cx="57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https://legacy.reactjs.org/docs/uncontrolled-components.html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252538"/>
            <a:ext cx="38100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01"/>
          <p:cNvSpPr txBox="1"/>
          <p:nvPr/>
        </p:nvSpPr>
        <p:spPr>
          <a:xfrm>
            <a:off x="139200" y="3985875"/>
            <a:ext cx="85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https://medium.com/@koderkavi/search-filter-using-react-js-axios-10b6f22725ac</a:t>
            </a:r>
            <a:endParaRPr/>
          </a:p>
        </p:txBody>
      </p:sp>
      <p:sp>
        <p:nvSpPr>
          <p:cNvPr id="640" name="Google Shape;640;p101"/>
          <p:cNvSpPr txBox="1"/>
          <p:nvPr/>
        </p:nvSpPr>
        <p:spPr>
          <a:xfrm>
            <a:off x="3905250" y="757450"/>
            <a:ext cx="12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npm i axios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1197325" y="1275250"/>
            <a:ext cx="7028100" cy="162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/>
        </p:nvSpPr>
        <p:spPr>
          <a:xfrm>
            <a:off x="3326150" y="330750"/>
            <a:ext cx="22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JavaScript Değişkenler</a:t>
            </a:r>
            <a:endParaRPr b="1"/>
          </a:p>
        </p:txBody>
      </p:sp>
      <p:sp>
        <p:nvSpPr>
          <p:cNvPr id="138" name="Google Shape;138;p21"/>
          <p:cNvSpPr txBox="1"/>
          <p:nvPr/>
        </p:nvSpPr>
        <p:spPr>
          <a:xfrm>
            <a:off x="1454150" y="1347650"/>
            <a:ext cx="6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VAR</a:t>
            </a:r>
            <a:endParaRPr b="1" sz="1700"/>
          </a:p>
        </p:txBody>
      </p:sp>
      <p:sp>
        <p:nvSpPr>
          <p:cNvPr id="139" name="Google Shape;139;p21"/>
          <p:cNvSpPr txBox="1"/>
          <p:nvPr/>
        </p:nvSpPr>
        <p:spPr>
          <a:xfrm>
            <a:off x="3965750" y="1347650"/>
            <a:ext cx="6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LET</a:t>
            </a:r>
            <a:endParaRPr b="1" sz="1700"/>
          </a:p>
        </p:txBody>
      </p:sp>
      <p:sp>
        <p:nvSpPr>
          <p:cNvPr id="140" name="Google Shape;140;p21"/>
          <p:cNvSpPr txBox="1"/>
          <p:nvPr/>
        </p:nvSpPr>
        <p:spPr>
          <a:xfrm>
            <a:off x="6349850" y="1347650"/>
            <a:ext cx="99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/>
              <a:t>CONST</a:t>
            </a:r>
            <a:endParaRPr b="1" sz="1700"/>
          </a:p>
        </p:txBody>
      </p:sp>
      <p:sp>
        <p:nvSpPr>
          <p:cNvPr id="141" name="Google Shape;141;p21"/>
          <p:cNvSpPr txBox="1"/>
          <p:nvPr/>
        </p:nvSpPr>
        <p:spPr>
          <a:xfrm>
            <a:off x="3965750" y="1794050"/>
            <a:ext cx="16347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a = </a:t>
            </a:r>
            <a:r>
              <a:rPr b="1" lang="t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6349850" y="1794050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 = </a:t>
            </a:r>
            <a:r>
              <a:rPr b="1" lang="t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454150" y="1794050"/>
            <a:ext cx="2183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t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 = </a:t>
            </a:r>
            <a:r>
              <a:rPr b="1" lang="t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4725500" y="1834950"/>
            <a:ext cx="40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700" y="3339143"/>
            <a:ext cx="2221000" cy="1665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4588"/>
            <a:ext cx="8839200" cy="28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6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103"/>
          <p:cNvSpPr txBox="1"/>
          <p:nvPr/>
        </p:nvSpPr>
        <p:spPr>
          <a:xfrm>
            <a:off x="4945650" y="271100"/>
            <a:ext cx="408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https://medium.com/@mkare/styled-components-ile-mod%C3%BCler-css-yazma-65b3d57f12f4</a:t>
            </a:r>
            <a:endParaRPr/>
          </a:p>
        </p:txBody>
      </p:sp>
      <p:sp>
        <p:nvSpPr>
          <p:cNvPr id="652" name="Google Shape;652;p103"/>
          <p:cNvSpPr txBox="1"/>
          <p:nvPr/>
        </p:nvSpPr>
        <p:spPr>
          <a:xfrm>
            <a:off x="4945650" y="8867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npm install styled-components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23250"/>
            <a:ext cx="9144000" cy="31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04"/>
          <p:cNvSpPr txBox="1"/>
          <p:nvPr/>
        </p:nvSpPr>
        <p:spPr>
          <a:xfrm>
            <a:off x="0" y="1623050"/>
            <a:ext cx="826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https://medium.com/@sudhanshudeveloper1414/how-to-use-media-queries-in-react-js-f504bb0794b1</a:t>
            </a:r>
            <a:endParaRPr/>
          </a:p>
        </p:txBody>
      </p:sp>
      <p:sp>
        <p:nvSpPr>
          <p:cNvPr id="659" name="Google Shape;659;p10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https://codingfantasy.com/games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052513"/>
            <a:ext cx="72390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00" y="181725"/>
            <a:ext cx="6924792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948" y="501163"/>
            <a:ext cx="5126100" cy="414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800" y="0"/>
            <a:ext cx="5679852" cy="35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108"/>
          <p:cNvSpPr txBox="1"/>
          <p:nvPr/>
        </p:nvSpPr>
        <p:spPr>
          <a:xfrm>
            <a:off x="43975" y="3678125"/>
            <a:ext cx="434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https://yoksel.github.io/flex-cheatsheet/</a:t>
            </a:r>
            <a:endParaRPr/>
          </a:p>
        </p:txBody>
      </p:sp>
      <p:sp>
        <p:nvSpPr>
          <p:cNvPr id="681" name="Google Shape;681;p108"/>
          <p:cNvSpPr txBox="1"/>
          <p:nvPr/>
        </p:nvSpPr>
        <p:spPr>
          <a:xfrm>
            <a:off x="43975" y="4007825"/>
            <a:ext cx="811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https://themewagon.com/blog/css-grid-and-flexbox-a-brief-juxtaposition/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9"/>
          <p:cNvSpPr txBox="1"/>
          <p:nvPr/>
        </p:nvSpPr>
        <p:spPr>
          <a:xfrm>
            <a:off x="256450" y="175850"/>
            <a:ext cx="84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https://medium.com/@dilip.bhaidiya/mastering-react-js-testing-with-jest-a-comprehensive-guide-1acada2b9586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